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3" r:id="rId5"/>
    <p:sldId id="261" r:id="rId6"/>
    <p:sldId id="262" r:id="rId7"/>
    <p:sldId id="258" r:id="rId8"/>
    <p:sldId id="266" r:id="rId9"/>
    <p:sldId id="267" r:id="rId10"/>
    <p:sldId id="268" r:id="rId11"/>
    <p:sldId id="269" r:id="rId12"/>
    <p:sldId id="270" r:id="rId13"/>
    <p:sldId id="271" r:id="rId14"/>
    <p:sldId id="273" r:id="rId15"/>
    <p:sldId id="272" r:id="rId16"/>
    <p:sldId id="264" r:id="rId17"/>
    <p:sldId id="265"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B7BE2-19EE-4698-BA81-6BA9FCFA98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69D5092A-878D-429D-B512-CCCC2D1A8D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DC8D4E8E-3A03-4394-AD7B-13885B229C26}"/>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5" name="Marcador de pie de página 4">
            <a:extLst>
              <a:ext uri="{FF2B5EF4-FFF2-40B4-BE49-F238E27FC236}">
                <a16:creationId xmlns:a16="http://schemas.microsoft.com/office/drawing/2014/main" id="{17D89BE3-8536-49C4-AAAC-197A5E8B9E8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2CB037B-CB64-491A-B518-2053D316B40B}"/>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106681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6EAD5-2E3E-44A8-A181-CCA9B3D4D69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6748947-DD52-4C59-8B83-0B472BD8FF0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86F8A3D-5CF3-400A-91CD-8F0866AF1E89}"/>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5" name="Marcador de pie de página 4">
            <a:extLst>
              <a:ext uri="{FF2B5EF4-FFF2-40B4-BE49-F238E27FC236}">
                <a16:creationId xmlns:a16="http://schemas.microsoft.com/office/drawing/2014/main" id="{9F35ECD8-6E70-4773-8293-842E29EFEA2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DEAE45D-5515-480E-90A2-99A1D89647F1}"/>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148246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F8FC5C6-53E8-4857-8BC4-E1E0EE7C2C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B22C72EC-0557-453E-8FEB-0849123026F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129348C-D3F3-4C00-B10F-29C32EC40421}"/>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5" name="Marcador de pie de página 4">
            <a:extLst>
              <a:ext uri="{FF2B5EF4-FFF2-40B4-BE49-F238E27FC236}">
                <a16:creationId xmlns:a16="http://schemas.microsoft.com/office/drawing/2014/main" id="{413394A5-1C0E-438F-B42D-C4C49C790DE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BB31360-468F-462F-808B-2A059FC5BEA6}"/>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40491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98BCE-D74F-42D9-B9BD-A02CF49FD44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90C34892-A49F-4649-ADC6-342E5802E4F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ABC4A02-ABF2-47F9-82C5-5B49B4DE62E2}"/>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5" name="Marcador de pie de página 4">
            <a:extLst>
              <a:ext uri="{FF2B5EF4-FFF2-40B4-BE49-F238E27FC236}">
                <a16:creationId xmlns:a16="http://schemas.microsoft.com/office/drawing/2014/main" id="{BA887B6E-78B7-4FBC-9108-7F2BDF6DD4A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9BFF100-DF74-477F-BB42-1B5ABF97B2E8}"/>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321465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75CDE-1CA6-4EBD-B9E7-ABF3D3035B7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6F9A13A-AC60-4CAE-88DC-1897649EA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AACA23-D7E7-4142-A1B7-695302578F14}"/>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5" name="Marcador de pie de página 4">
            <a:extLst>
              <a:ext uri="{FF2B5EF4-FFF2-40B4-BE49-F238E27FC236}">
                <a16:creationId xmlns:a16="http://schemas.microsoft.com/office/drawing/2014/main" id="{3D0D803A-4B0A-4E53-8FFB-85AC98A6CE6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18123D1-1591-489C-AD8B-2F1F827D687D}"/>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53406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21011-DEDC-4741-A7FA-49A307FCD5E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A2300B2-7B64-4139-BB45-E958C3BD29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6D34E21C-7B8D-4A4F-AE4C-BE94F3B9C5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AAF4C7EC-99FB-41F3-9D1F-C3361507AAD8}"/>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6" name="Marcador de pie de página 5">
            <a:extLst>
              <a:ext uri="{FF2B5EF4-FFF2-40B4-BE49-F238E27FC236}">
                <a16:creationId xmlns:a16="http://schemas.microsoft.com/office/drawing/2014/main" id="{30C2CD19-58D5-4F6E-9A1E-6DA47763607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20D19B82-9DC8-4785-AE92-6DC8FB38503B}"/>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26122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4E622-0B21-48B1-9893-6B2B003593E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1A914CE-1452-4BDB-9E8E-F470E2EEB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F75127-1BE4-4D29-B793-C2AE1F5E2A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55349CB7-F34D-4072-A0CE-E35CDCB23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AE3ED5-728B-4B1A-8871-315FDA3F4F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6C6F8C63-5DC6-4680-BAF2-2B8880C2BB67}"/>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8" name="Marcador de pie de página 7">
            <a:extLst>
              <a:ext uri="{FF2B5EF4-FFF2-40B4-BE49-F238E27FC236}">
                <a16:creationId xmlns:a16="http://schemas.microsoft.com/office/drawing/2014/main" id="{61F07D83-63FD-4E3F-8334-E98BB9D831A0}"/>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7DCA3D2A-01CB-4C34-B0EE-43EDA6B3034F}"/>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41525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A41C9-6C95-4428-BC24-1D81E5D6CCA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244AC42-0EB0-4D55-889B-08FBAE5665DB}"/>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4" name="Marcador de pie de página 3">
            <a:extLst>
              <a:ext uri="{FF2B5EF4-FFF2-40B4-BE49-F238E27FC236}">
                <a16:creationId xmlns:a16="http://schemas.microsoft.com/office/drawing/2014/main" id="{51B94060-F34A-4798-8871-B4DADCF2DDD6}"/>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1A8335A5-AE95-43D7-BA7A-680147FA677D}"/>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369077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A4316E-697F-4633-A5F3-23164F3E6FDC}"/>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3" name="Marcador de pie de página 2">
            <a:extLst>
              <a:ext uri="{FF2B5EF4-FFF2-40B4-BE49-F238E27FC236}">
                <a16:creationId xmlns:a16="http://schemas.microsoft.com/office/drawing/2014/main" id="{41C06B98-DEA8-4121-A6C3-67C7A4E0817F}"/>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0A8B2016-D66F-4101-8C46-4AEE7EE3926F}"/>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83107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5F82C-5668-4B87-85AB-38AD3D862E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6215012-A582-4D22-975A-E70E70049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0D70F79-9DF7-4D22-ADE9-D8E0218FC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DBB2CB-EA8E-49CF-B62E-CA8BA3C804A6}"/>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6" name="Marcador de pie de página 5">
            <a:extLst>
              <a:ext uri="{FF2B5EF4-FFF2-40B4-BE49-F238E27FC236}">
                <a16:creationId xmlns:a16="http://schemas.microsoft.com/office/drawing/2014/main" id="{D8831ADB-8788-4BDF-94D7-B9B95A4A8D63}"/>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1878B51-B7A2-4C98-B4A9-BD3119F9D1FF}"/>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217530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D1EA7-9B10-4A79-8C9B-AD61420E64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2F94F1A-87C2-44C8-A671-CCF88D71B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6B3142-565A-43CD-88CD-A2BD539BC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5A4F94-496E-4603-81EC-E8FC6D45F36F}"/>
              </a:ext>
            </a:extLst>
          </p:cNvPr>
          <p:cNvSpPr>
            <a:spLocks noGrp="1"/>
          </p:cNvSpPr>
          <p:nvPr>
            <p:ph type="dt" sz="half" idx="10"/>
          </p:nvPr>
        </p:nvSpPr>
        <p:spPr/>
        <p:txBody>
          <a:bodyPr/>
          <a:lstStyle/>
          <a:p>
            <a:fld id="{8C03BA94-999A-4961-B730-56BA736B4A82}" type="datetimeFigureOut">
              <a:rPr lang="en-US" smtClean="0"/>
              <a:t>5/5/2021</a:t>
            </a:fld>
            <a:endParaRPr lang="en-US"/>
          </a:p>
        </p:txBody>
      </p:sp>
      <p:sp>
        <p:nvSpPr>
          <p:cNvPr id="6" name="Marcador de pie de página 5">
            <a:extLst>
              <a:ext uri="{FF2B5EF4-FFF2-40B4-BE49-F238E27FC236}">
                <a16:creationId xmlns:a16="http://schemas.microsoft.com/office/drawing/2014/main" id="{D33D82FC-3D65-4913-9940-6D124EDB2ED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E012DD4-E172-4687-9F42-BFE1FB3C6F9A}"/>
              </a:ext>
            </a:extLst>
          </p:cNvPr>
          <p:cNvSpPr>
            <a:spLocks noGrp="1"/>
          </p:cNvSpPr>
          <p:nvPr>
            <p:ph type="sldNum" sz="quarter" idx="12"/>
          </p:nvPr>
        </p:nvSpPr>
        <p:spPr/>
        <p:txBody>
          <a:bodyPr/>
          <a:lstStyle/>
          <a:p>
            <a:fld id="{251F9CC7-2335-4281-B38D-4A1F9EC66F0E}" type="slidenum">
              <a:rPr lang="en-US" smtClean="0"/>
              <a:t>‹Nº›</a:t>
            </a:fld>
            <a:endParaRPr lang="en-US"/>
          </a:p>
        </p:txBody>
      </p:sp>
    </p:spTree>
    <p:extLst>
      <p:ext uri="{BB962C8B-B14F-4D97-AF65-F5344CB8AC3E}">
        <p14:creationId xmlns:p14="http://schemas.microsoft.com/office/powerpoint/2010/main" val="275276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9DD981-2276-4C9F-B88B-EE75A1F2B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BAC013D-F4EE-4013-9BAD-0632F5A0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74CD19C-ED8D-4C32-A1CC-7ADA2E675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3BA94-999A-4961-B730-56BA736B4A82}" type="datetimeFigureOut">
              <a:rPr lang="en-US" smtClean="0"/>
              <a:t>5/5/2021</a:t>
            </a:fld>
            <a:endParaRPr lang="en-US"/>
          </a:p>
        </p:txBody>
      </p:sp>
      <p:sp>
        <p:nvSpPr>
          <p:cNvPr id="5" name="Marcador de pie de página 4">
            <a:extLst>
              <a:ext uri="{FF2B5EF4-FFF2-40B4-BE49-F238E27FC236}">
                <a16:creationId xmlns:a16="http://schemas.microsoft.com/office/drawing/2014/main" id="{CD2E9AE7-3AFE-4AF9-9CC9-AC7FCD9AB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9A4C3824-664F-48D7-A32B-709AD88DC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F9CC7-2335-4281-B38D-4A1F9EC66F0E}" type="slidenum">
              <a:rPr lang="en-US" smtClean="0"/>
              <a:t>‹Nº›</a:t>
            </a:fld>
            <a:endParaRPr lang="en-US"/>
          </a:p>
        </p:txBody>
      </p:sp>
    </p:spTree>
    <p:extLst>
      <p:ext uri="{BB962C8B-B14F-4D97-AF65-F5344CB8AC3E}">
        <p14:creationId xmlns:p14="http://schemas.microsoft.com/office/powerpoint/2010/main" val="277719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arson.com/english/login-register/myenglishlab.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2C2ED-B0C7-41C0-92AE-BFF8A77CEBB3}"/>
              </a:ext>
            </a:extLst>
          </p:cNvPr>
          <p:cNvSpPr>
            <a:spLocks noGrp="1"/>
          </p:cNvSpPr>
          <p:nvPr>
            <p:ph type="ctrTitle"/>
          </p:nvPr>
        </p:nvSpPr>
        <p:spPr>
          <a:xfrm>
            <a:off x="856735" y="2235200"/>
            <a:ext cx="4572000" cy="2387600"/>
          </a:xfrm>
        </p:spPr>
        <p:txBody>
          <a:bodyPr/>
          <a:lstStyle/>
          <a:p>
            <a:pPr algn="l"/>
            <a:r>
              <a:rPr lang="en-US" dirty="0"/>
              <a:t>Guide for test takers</a:t>
            </a:r>
          </a:p>
        </p:txBody>
      </p:sp>
      <p:pic>
        <p:nvPicPr>
          <p:cNvPr id="5" name="Imagen 4">
            <a:extLst>
              <a:ext uri="{FF2B5EF4-FFF2-40B4-BE49-F238E27FC236}">
                <a16:creationId xmlns:a16="http://schemas.microsoft.com/office/drawing/2014/main" id="{5F696DAA-45D2-419F-8216-D3885B74F3C8}"/>
              </a:ext>
            </a:extLst>
          </p:cNvPr>
          <p:cNvPicPr>
            <a:picLocks noChangeAspect="1"/>
          </p:cNvPicPr>
          <p:nvPr/>
        </p:nvPicPr>
        <p:blipFill rotWithShape="1">
          <a:blip r:embed="rId2"/>
          <a:srcRect l="2713"/>
          <a:stretch/>
        </p:blipFill>
        <p:spPr>
          <a:xfrm>
            <a:off x="1359243" y="314146"/>
            <a:ext cx="3364240" cy="1286054"/>
          </a:xfrm>
          <a:prstGeom prst="rect">
            <a:avLst/>
          </a:prstGeom>
        </p:spPr>
      </p:pic>
      <p:sp>
        <p:nvSpPr>
          <p:cNvPr id="6" name="CuadroTexto 5">
            <a:extLst>
              <a:ext uri="{FF2B5EF4-FFF2-40B4-BE49-F238E27FC236}">
                <a16:creationId xmlns:a16="http://schemas.microsoft.com/office/drawing/2014/main" id="{51636F11-239D-4931-AEB4-0801484AD399}"/>
              </a:ext>
            </a:extLst>
          </p:cNvPr>
          <p:cNvSpPr txBox="1"/>
          <p:nvPr/>
        </p:nvSpPr>
        <p:spPr>
          <a:xfrm>
            <a:off x="6441988" y="2032167"/>
            <a:ext cx="5114665" cy="2308324"/>
          </a:xfrm>
          <a:prstGeom prst="rect">
            <a:avLst/>
          </a:prstGeom>
          <a:noFill/>
        </p:spPr>
        <p:txBody>
          <a:bodyPr wrap="square">
            <a:spAutoFit/>
          </a:bodyPr>
          <a:lstStyle/>
          <a:p>
            <a:pPr algn="l"/>
            <a:r>
              <a:rPr lang="en-US" b="0" i="0" dirty="0">
                <a:solidFill>
                  <a:srgbClr val="333333"/>
                </a:solidFill>
                <a:effectLst/>
                <a:latin typeface="Arial" panose="020B0604020202020204" pitchFamily="34" charset="0"/>
              </a:rPr>
              <a:t>IELTS Life Skills is for people who need to prove their English speaking and listening skills at Common European Framework of Reference for Languages (CEFR) Levels A1, A2 or B1.</a:t>
            </a:r>
          </a:p>
          <a:p>
            <a:pPr algn="l"/>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Before you register for your test you should visit </a:t>
            </a:r>
            <a:r>
              <a:rPr lang="en-US" b="0" i="0" u="none" strike="noStrike" dirty="0">
                <a:solidFill>
                  <a:srgbClr val="DC0B21"/>
                </a:solidFill>
                <a:effectLst/>
                <a:latin typeface="Arial" panose="020B0604020202020204" pitchFamily="34" charset="0"/>
                <a:hlinkClick r:id="rId3"/>
              </a:rPr>
              <a:t>www.gov.uk</a:t>
            </a:r>
            <a:r>
              <a:rPr lang="en-US" b="0" i="0" dirty="0">
                <a:solidFill>
                  <a:srgbClr val="333333"/>
                </a:solidFill>
                <a:effectLst/>
                <a:latin typeface="Arial" panose="020B0604020202020204" pitchFamily="34" charset="0"/>
              </a:rPr>
              <a:t> to check the English language requirements for your visa category. </a:t>
            </a:r>
          </a:p>
        </p:txBody>
      </p:sp>
      <p:cxnSp>
        <p:nvCxnSpPr>
          <p:cNvPr id="8" name="Conector recto 7">
            <a:extLst>
              <a:ext uri="{FF2B5EF4-FFF2-40B4-BE49-F238E27FC236}">
                <a16:creationId xmlns:a16="http://schemas.microsoft.com/office/drawing/2014/main" id="{90AE9A2B-4123-466D-A8FF-50473E48EBD1}"/>
              </a:ext>
            </a:extLst>
          </p:cNvPr>
          <p:cNvCxnSpPr/>
          <p:nvPr/>
        </p:nvCxnSpPr>
        <p:spPr>
          <a:xfrm>
            <a:off x="6071286" y="1814342"/>
            <a:ext cx="0" cy="40035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38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D9EDF34-E5DB-4D0B-959D-D56291B920EF}"/>
              </a:ext>
            </a:extLst>
          </p:cNvPr>
          <p:cNvPicPr>
            <a:picLocks noChangeAspect="1"/>
          </p:cNvPicPr>
          <p:nvPr/>
        </p:nvPicPr>
        <p:blipFill>
          <a:blip r:embed="rId2"/>
          <a:stretch>
            <a:fillRect/>
          </a:stretch>
        </p:blipFill>
        <p:spPr>
          <a:xfrm>
            <a:off x="1750129" y="483611"/>
            <a:ext cx="8159989" cy="589077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6858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CD53B-A045-41ED-BDCF-34F726CFB3DF}"/>
              </a:ext>
            </a:extLst>
          </p:cNvPr>
          <p:cNvSpPr>
            <a:spLocks noGrp="1"/>
          </p:cNvSpPr>
          <p:nvPr>
            <p:ph idx="1"/>
          </p:nvPr>
        </p:nvSpPr>
        <p:spPr>
          <a:xfrm>
            <a:off x="9084280" y="533719"/>
            <a:ext cx="2384852" cy="1461272"/>
          </a:xfr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marL="0" indent="0">
              <a:buNone/>
            </a:pPr>
            <a:endParaRPr lang="en-US" dirty="0"/>
          </a:p>
          <a:p>
            <a:pPr marL="0" indent="0">
              <a:buNone/>
            </a:pPr>
            <a:r>
              <a:rPr lang="en-US" dirty="0"/>
              <a:t>    PHASE 2 A</a:t>
            </a:r>
          </a:p>
          <a:p>
            <a:pPr marL="0" indent="0">
              <a:buNone/>
            </a:pPr>
            <a:endParaRPr lang="en-US" dirty="0"/>
          </a:p>
          <a:p>
            <a:pPr marL="0" indent="0">
              <a:buNone/>
            </a:pPr>
            <a:r>
              <a:rPr lang="en-US" dirty="0">
                <a:solidFill>
                  <a:schemeClr val="bg1"/>
                </a:solidFill>
              </a:rPr>
              <a:t>      4 minutes</a:t>
            </a:r>
          </a:p>
        </p:txBody>
      </p:sp>
      <p:sp>
        <p:nvSpPr>
          <p:cNvPr id="4" name="CuadroTexto 3">
            <a:extLst>
              <a:ext uri="{FF2B5EF4-FFF2-40B4-BE49-F238E27FC236}">
                <a16:creationId xmlns:a16="http://schemas.microsoft.com/office/drawing/2014/main" id="{184A2C21-9873-4B12-8282-CDC779EA5FE6}"/>
              </a:ext>
            </a:extLst>
          </p:cNvPr>
          <p:cNvSpPr txBox="1"/>
          <p:nvPr/>
        </p:nvSpPr>
        <p:spPr>
          <a:xfrm>
            <a:off x="2446638" y="588329"/>
            <a:ext cx="5449327" cy="1600438"/>
          </a:xfrm>
          <a:prstGeom prst="rect">
            <a:avLst/>
          </a:prstGeom>
          <a:noFill/>
        </p:spPr>
        <p:txBody>
          <a:bodyPr wrap="square" rtlCol="0">
            <a:spAutoFit/>
          </a:bodyPr>
          <a:lstStyle/>
          <a:p>
            <a:r>
              <a:rPr lang="en-US" sz="2000" dirty="0"/>
              <a:t>In  this  part  of  the  test,  you  are  going  to  </a:t>
            </a:r>
            <a:r>
              <a:rPr lang="en-US" sz="2000" b="1" dirty="0"/>
              <a:t>listen  to  two  recordings  </a:t>
            </a:r>
            <a:r>
              <a:rPr lang="en-US" sz="2000" dirty="0"/>
              <a:t>and  answer  some  questions. </a:t>
            </a:r>
          </a:p>
          <a:p>
            <a:r>
              <a:rPr lang="en-US" sz="2000" dirty="0"/>
              <a:t>You can make notes [indicate paper] if you want to.  </a:t>
            </a:r>
          </a:p>
          <a:p>
            <a:endParaRPr lang="en-US" dirty="0"/>
          </a:p>
        </p:txBody>
      </p:sp>
      <p:pic>
        <p:nvPicPr>
          <p:cNvPr id="5124" name="Picture 4" descr="Hear, hearing, listen, mind, understand, audio, sound icon - Download on  Iconfinder">
            <a:extLst>
              <a:ext uri="{FF2B5EF4-FFF2-40B4-BE49-F238E27FC236}">
                <a16:creationId xmlns:a16="http://schemas.microsoft.com/office/drawing/2014/main" id="{A7C63C69-E9D4-4DDB-84BE-67E38909B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10" y="537344"/>
            <a:ext cx="1258749" cy="125874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7DC80D7-9EFA-41BA-B77E-FA8BF3D44051}"/>
              </a:ext>
            </a:extLst>
          </p:cNvPr>
          <p:cNvPicPr>
            <a:picLocks noChangeAspect="1"/>
          </p:cNvPicPr>
          <p:nvPr/>
        </p:nvPicPr>
        <p:blipFill>
          <a:blip r:embed="rId5"/>
          <a:stretch>
            <a:fillRect/>
          </a:stretch>
        </p:blipFill>
        <p:spPr>
          <a:xfrm>
            <a:off x="865031" y="2395211"/>
            <a:ext cx="9945488" cy="3115110"/>
          </a:xfrm>
          <a:prstGeom prst="rect">
            <a:avLst/>
          </a:prstGeom>
        </p:spPr>
      </p:pic>
      <p:pic>
        <p:nvPicPr>
          <p:cNvPr id="7" name="ielts-life-skills-a1-sample-test-a (1)">
            <a:hlinkClick r:id="" action="ppaction://media"/>
            <a:extLst>
              <a:ext uri="{FF2B5EF4-FFF2-40B4-BE49-F238E27FC236}">
                <a16:creationId xmlns:a16="http://schemas.microsoft.com/office/drawing/2014/main" id="{922C3004-1B39-4781-9D1D-92995F5517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0684" y="6109440"/>
            <a:ext cx="609600" cy="609600"/>
          </a:xfrm>
          <a:prstGeom prst="rect">
            <a:avLst/>
          </a:prstGeom>
        </p:spPr>
      </p:pic>
    </p:spTree>
    <p:extLst>
      <p:ext uri="{BB962C8B-B14F-4D97-AF65-F5344CB8AC3E}">
        <p14:creationId xmlns:p14="http://schemas.microsoft.com/office/powerpoint/2010/main" val="28741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8D1E04D-6E4A-474D-A5DB-9F7254A7FA99}"/>
              </a:ext>
            </a:extLst>
          </p:cNvPr>
          <p:cNvPicPr>
            <a:picLocks noGrp="1" noChangeAspect="1"/>
          </p:cNvPicPr>
          <p:nvPr>
            <p:ph idx="1"/>
          </p:nvPr>
        </p:nvPicPr>
        <p:blipFill>
          <a:blip r:embed="rId4"/>
          <a:stretch>
            <a:fillRect/>
          </a:stretch>
        </p:blipFill>
        <p:spPr>
          <a:xfrm>
            <a:off x="822040" y="1582968"/>
            <a:ext cx="10770342" cy="3692064"/>
          </a:xfrm>
        </p:spPr>
      </p:pic>
      <p:pic>
        <p:nvPicPr>
          <p:cNvPr id="6" name="ielts-life-skills-a1-sample-test-a (1)">
            <a:hlinkClick r:id="" action="ppaction://media"/>
            <a:extLst>
              <a:ext uri="{FF2B5EF4-FFF2-40B4-BE49-F238E27FC236}">
                <a16:creationId xmlns:a16="http://schemas.microsoft.com/office/drawing/2014/main" id="{B1643063-C420-4B1C-9222-2760FA0981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8692" y="465437"/>
            <a:ext cx="609600" cy="609600"/>
          </a:xfrm>
          <a:prstGeom prst="rect">
            <a:avLst/>
          </a:prstGeom>
        </p:spPr>
      </p:pic>
    </p:spTree>
    <p:extLst>
      <p:ext uri="{BB962C8B-B14F-4D97-AF65-F5344CB8AC3E}">
        <p14:creationId xmlns:p14="http://schemas.microsoft.com/office/powerpoint/2010/main" val="34588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9F86B0FA-8A22-477C-9E16-7EB937FB2C7E}"/>
              </a:ext>
            </a:extLst>
          </p:cNvPr>
          <p:cNvSpPr txBox="1"/>
          <p:nvPr/>
        </p:nvSpPr>
        <p:spPr>
          <a:xfrm>
            <a:off x="572529" y="3715738"/>
            <a:ext cx="10700952" cy="279262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p>
        </p:txBody>
      </p:sp>
      <p:sp>
        <p:nvSpPr>
          <p:cNvPr id="9" name="CuadroTexto 8">
            <a:extLst>
              <a:ext uri="{FF2B5EF4-FFF2-40B4-BE49-F238E27FC236}">
                <a16:creationId xmlns:a16="http://schemas.microsoft.com/office/drawing/2014/main" id="{76C9E9FC-3765-4414-8A78-BBB1989617B7}"/>
              </a:ext>
            </a:extLst>
          </p:cNvPr>
          <p:cNvSpPr txBox="1"/>
          <p:nvPr/>
        </p:nvSpPr>
        <p:spPr>
          <a:xfrm>
            <a:off x="432486" y="531341"/>
            <a:ext cx="10700952" cy="27926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p>
        </p:txBody>
      </p:sp>
      <p:pic>
        <p:nvPicPr>
          <p:cNvPr id="6" name="Imagen 5">
            <a:extLst>
              <a:ext uri="{FF2B5EF4-FFF2-40B4-BE49-F238E27FC236}">
                <a16:creationId xmlns:a16="http://schemas.microsoft.com/office/drawing/2014/main" id="{B1C0D823-F7B6-4221-88CD-F46E61A84A77}"/>
              </a:ext>
            </a:extLst>
          </p:cNvPr>
          <p:cNvPicPr>
            <a:picLocks noChangeAspect="1"/>
          </p:cNvPicPr>
          <p:nvPr/>
        </p:nvPicPr>
        <p:blipFill rotWithShape="1">
          <a:blip r:embed="rId2"/>
          <a:srcRect t="3355"/>
          <a:stretch/>
        </p:blipFill>
        <p:spPr>
          <a:xfrm>
            <a:off x="734007" y="803189"/>
            <a:ext cx="10097909" cy="2135968"/>
          </a:xfrm>
          <a:prstGeom prst="rect">
            <a:avLst/>
          </a:prstGeom>
        </p:spPr>
        <p:style>
          <a:lnRef idx="2">
            <a:schemeClr val="accent1"/>
          </a:lnRef>
          <a:fillRef idx="1">
            <a:schemeClr val="lt1"/>
          </a:fillRef>
          <a:effectRef idx="0">
            <a:schemeClr val="accent1"/>
          </a:effectRef>
          <a:fontRef idx="minor">
            <a:schemeClr val="dk1"/>
          </a:fontRef>
        </p:style>
      </p:pic>
      <p:pic>
        <p:nvPicPr>
          <p:cNvPr id="8" name="Imagen 7">
            <a:extLst>
              <a:ext uri="{FF2B5EF4-FFF2-40B4-BE49-F238E27FC236}">
                <a16:creationId xmlns:a16="http://schemas.microsoft.com/office/drawing/2014/main" id="{06AC4BE9-BF91-4E07-9351-580F77CA9875}"/>
              </a:ext>
            </a:extLst>
          </p:cNvPr>
          <p:cNvPicPr>
            <a:picLocks noChangeAspect="1"/>
          </p:cNvPicPr>
          <p:nvPr/>
        </p:nvPicPr>
        <p:blipFill>
          <a:blip r:embed="rId3"/>
          <a:stretch>
            <a:fillRect/>
          </a:stretch>
        </p:blipFill>
        <p:spPr>
          <a:xfrm>
            <a:off x="864524" y="3897445"/>
            <a:ext cx="10116962" cy="2429214"/>
          </a:xfrm>
          <a:prstGeom prst="rect">
            <a:avLst/>
          </a:prstGeom>
        </p:spPr>
      </p:pic>
    </p:spTree>
    <p:extLst>
      <p:ext uri="{BB962C8B-B14F-4D97-AF65-F5344CB8AC3E}">
        <p14:creationId xmlns:p14="http://schemas.microsoft.com/office/powerpoint/2010/main" val="345338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CD53B-A045-41ED-BDCF-34F726CFB3DF}"/>
              </a:ext>
            </a:extLst>
          </p:cNvPr>
          <p:cNvSpPr>
            <a:spLocks noGrp="1"/>
          </p:cNvSpPr>
          <p:nvPr>
            <p:ph idx="1"/>
          </p:nvPr>
        </p:nvSpPr>
        <p:spPr>
          <a:xfrm>
            <a:off x="8861858" y="1387553"/>
            <a:ext cx="2384852" cy="1461272"/>
          </a:xfr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marL="0" indent="0">
              <a:buNone/>
            </a:pPr>
            <a:endParaRPr lang="en-US" dirty="0"/>
          </a:p>
          <a:p>
            <a:pPr marL="0" indent="0">
              <a:buNone/>
            </a:pPr>
            <a:r>
              <a:rPr lang="en-US" dirty="0"/>
              <a:t>    PHASE 2 A</a:t>
            </a:r>
          </a:p>
          <a:p>
            <a:pPr marL="0" indent="0">
              <a:buNone/>
            </a:pPr>
            <a:endParaRPr lang="en-US" dirty="0"/>
          </a:p>
          <a:p>
            <a:pPr marL="0" indent="0">
              <a:buNone/>
            </a:pPr>
            <a:r>
              <a:rPr lang="en-US" dirty="0">
                <a:solidFill>
                  <a:schemeClr val="bg1"/>
                </a:solidFill>
              </a:rPr>
              <a:t>      4 minutes</a:t>
            </a:r>
          </a:p>
        </p:txBody>
      </p:sp>
      <p:pic>
        <p:nvPicPr>
          <p:cNvPr id="5124" name="Picture 4" descr="Hear, hearing, listen, mind, understand, audio, sound icon - Download on  Iconfinder">
            <a:extLst>
              <a:ext uri="{FF2B5EF4-FFF2-40B4-BE49-F238E27FC236}">
                <a16:creationId xmlns:a16="http://schemas.microsoft.com/office/drawing/2014/main" id="{A7C63C69-E9D4-4DDB-84BE-67E38909B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53" y="1488815"/>
            <a:ext cx="1258749" cy="125874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F767662-0483-4AA4-8791-23762017413C}"/>
              </a:ext>
            </a:extLst>
          </p:cNvPr>
          <p:cNvSpPr txBox="1"/>
          <p:nvPr/>
        </p:nvSpPr>
        <p:spPr>
          <a:xfrm>
            <a:off x="2786038" y="907226"/>
            <a:ext cx="5090984" cy="5601533"/>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Ø"/>
            </a:pPr>
            <a:r>
              <a:rPr lang="en-US" sz="2000" dirty="0"/>
              <a:t>You don’t need to answer using long sentences, it could be just a word or a few words.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Listen for the key information and important words.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You are allow to take notes (the examiner will provide a paper).</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Make sure you understand times, places and dates. Pay attention to the nouns, verbs and adjectives.</a:t>
            </a:r>
          </a:p>
          <a:p>
            <a:endParaRPr lang="en-US" sz="2000" dirty="0"/>
          </a:p>
          <a:p>
            <a:pPr marL="342900" indent="-342900">
              <a:buFont typeface="Wingdings" panose="05000000000000000000" pitchFamily="2" charset="2"/>
              <a:buChar char="Ø"/>
            </a:pPr>
            <a:r>
              <a:rPr lang="en-US" sz="2000" dirty="0"/>
              <a:t>Stay focused, don’t look at your partner or the examiner searching  for extra information. </a:t>
            </a:r>
          </a:p>
          <a:p>
            <a:endParaRPr lang="en-US" dirty="0"/>
          </a:p>
        </p:txBody>
      </p:sp>
    </p:spTree>
    <p:extLst>
      <p:ext uri="{BB962C8B-B14F-4D97-AF65-F5344CB8AC3E}">
        <p14:creationId xmlns:p14="http://schemas.microsoft.com/office/powerpoint/2010/main" val="226446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4DFB02D-DFFC-4B76-8148-725ED1842C65}"/>
              </a:ext>
            </a:extLst>
          </p:cNvPr>
          <p:cNvSpPr>
            <a:spLocks noGrp="1"/>
          </p:cNvSpPr>
          <p:nvPr>
            <p:ph idx="1"/>
          </p:nvPr>
        </p:nvSpPr>
        <p:spPr>
          <a:xfrm>
            <a:off x="481914" y="1486248"/>
            <a:ext cx="8124564" cy="5301048"/>
          </a:xfrm>
          <a:solidFill>
            <a:schemeClr val="accent6">
              <a:lumMod val="20000"/>
              <a:lumOff val="80000"/>
            </a:schemeClr>
          </a:solidFill>
        </p:spPr>
        <p:txBody>
          <a:bodyPr>
            <a:normAutofit/>
          </a:bodyPr>
          <a:lstStyle/>
          <a:p>
            <a:r>
              <a:rPr lang="en-US" sz="2200" dirty="0"/>
              <a:t>The theme of the topic could be related to what you listened in the previous section.</a:t>
            </a:r>
          </a:p>
          <a:p>
            <a:r>
              <a:rPr lang="en-US" sz="2200" dirty="0"/>
              <a:t>Usually the examiner will indicate the person who could start this activity. If you not, you can ask your partner:  </a:t>
            </a:r>
            <a:r>
              <a:rPr lang="en-US" sz="2200" dirty="0">
                <a:solidFill>
                  <a:srgbClr val="FF0000"/>
                </a:solidFill>
              </a:rPr>
              <a:t>Shall I start?  Do you want to start ?</a:t>
            </a:r>
          </a:p>
          <a:p>
            <a:r>
              <a:rPr lang="en-US" sz="2200" dirty="0"/>
              <a:t>Think this is a normal conversation.</a:t>
            </a:r>
          </a:p>
          <a:p>
            <a:r>
              <a:rPr lang="en-US" sz="2200" dirty="0"/>
              <a:t>Keep eye contact with your partner.</a:t>
            </a:r>
          </a:p>
          <a:p>
            <a:r>
              <a:rPr lang="en-US" sz="2200" dirty="0"/>
              <a:t>Listen to your partner and reply to what he or she say.</a:t>
            </a:r>
          </a:p>
          <a:p>
            <a:r>
              <a:rPr lang="en-US" sz="2200" dirty="0"/>
              <a:t>If your partner is speaking too much, you can also say</a:t>
            </a:r>
            <a:r>
              <a:rPr lang="en-US" sz="2200" dirty="0">
                <a:solidFill>
                  <a:srgbClr val="002060"/>
                </a:solidFill>
              </a:rPr>
              <a:t>:  Excuse, can I say something about it?</a:t>
            </a:r>
          </a:p>
          <a:p>
            <a:r>
              <a:rPr lang="en-US" sz="2200" dirty="0"/>
              <a:t>If your partner is finding difficulties in answering and responding, try to help your partner </a:t>
            </a:r>
            <a:r>
              <a:rPr lang="en-US" sz="2200" dirty="0">
                <a:solidFill>
                  <a:srgbClr val="002060"/>
                </a:solidFill>
              </a:rPr>
              <a:t>by asking a simple question.  </a:t>
            </a:r>
            <a:r>
              <a:rPr lang="en-US" sz="2200" dirty="0">
                <a:solidFill>
                  <a:srgbClr val="C00000"/>
                </a:solidFill>
              </a:rPr>
              <a:t>It is important to keep the conversation going, </a:t>
            </a:r>
            <a:r>
              <a:rPr lang="en-US" sz="2200" dirty="0">
                <a:solidFill>
                  <a:srgbClr val="002060"/>
                </a:solidFill>
              </a:rPr>
              <a:t>but don’t change the topic.</a:t>
            </a:r>
          </a:p>
        </p:txBody>
      </p:sp>
      <p:sp>
        <p:nvSpPr>
          <p:cNvPr id="4" name="Marcador de contenido 2">
            <a:extLst>
              <a:ext uri="{FF2B5EF4-FFF2-40B4-BE49-F238E27FC236}">
                <a16:creationId xmlns:a16="http://schemas.microsoft.com/office/drawing/2014/main" id="{E452C7D9-D5D6-45C5-B6FD-D64E88ED6136}"/>
              </a:ext>
            </a:extLst>
          </p:cNvPr>
          <p:cNvSpPr txBox="1">
            <a:spLocks/>
          </p:cNvSpPr>
          <p:nvPr/>
        </p:nvSpPr>
        <p:spPr>
          <a:xfrm>
            <a:off x="9162536" y="1486248"/>
            <a:ext cx="2384852" cy="1461272"/>
          </a:xfrm>
          <a:prstGeom prst="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PHASE 2 B</a:t>
            </a:r>
          </a:p>
          <a:p>
            <a:pPr marL="0" indent="0">
              <a:buFont typeface="Arial" panose="020B0604020202020204" pitchFamily="34" charset="0"/>
              <a:buNone/>
            </a:pPr>
            <a:endParaRPr lang="en-US" dirty="0"/>
          </a:p>
          <a:p>
            <a:pPr marL="0" indent="0">
              <a:buFont typeface="Arial" panose="020B0604020202020204" pitchFamily="34" charset="0"/>
              <a:buNone/>
            </a:pPr>
            <a:r>
              <a:rPr lang="en-US" dirty="0">
                <a:solidFill>
                  <a:schemeClr val="bg1"/>
                </a:solidFill>
              </a:rPr>
              <a:t>      3 -4 minutes</a:t>
            </a:r>
          </a:p>
        </p:txBody>
      </p:sp>
      <p:pic>
        <p:nvPicPr>
          <p:cNvPr id="7170" name="Picture 2" descr="Speak, speaking, talk icon - Download on Iconfinder">
            <a:extLst>
              <a:ext uri="{FF2B5EF4-FFF2-40B4-BE49-F238E27FC236}">
                <a16:creationId xmlns:a16="http://schemas.microsoft.com/office/drawing/2014/main" id="{4B054A4C-1B9F-4E06-968D-0456A792F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622" y="3704967"/>
            <a:ext cx="1210962" cy="121096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C4AF39B-F727-40B5-A3AF-61FB8F018085}"/>
              </a:ext>
            </a:extLst>
          </p:cNvPr>
          <p:cNvSpPr txBox="1"/>
          <p:nvPr/>
        </p:nvSpPr>
        <p:spPr>
          <a:xfrm>
            <a:off x="481914" y="285919"/>
            <a:ext cx="10157254" cy="1200329"/>
          </a:xfrm>
          <a:prstGeom prst="rect">
            <a:avLst/>
          </a:prstGeom>
          <a:noFill/>
        </p:spPr>
        <p:txBody>
          <a:bodyPr wrap="square">
            <a:spAutoFit/>
          </a:bodyPr>
          <a:lstStyle/>
          <a:p>
            <a:r>
              <a:rPr lang="en-US" sz="2400" b="1" dirty="0"/>
              <a:t>Now you’re going to talk together about places you like to go to at the weekend.  Talk to each other about places that you like to go to, and what you like to do there. </a:t>
            </a:r>
          </a:p>
        </p:txBody>
      </p:sp>
    </p:spTree>
    <p:extLst>
      <p:ext uri="{BB962C8B-B14F-4D97-AF65-F5344CB8AC3E}">
        <p14:creationId xmlns:p14="http://schemas.microsoft.com/office/powerpoint/2010/main" val="355370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5888B-C897-40A0-B619-3404C8255317}"/>
              </a:ext>
            </a:extLst>
          </p:cNvPr>
          <p:cNvSpPr>
            <a:spLocks noGrp="1"/>
          </p:cNvSpPr>
          <p:nvPr>
            <p:ph type="title"/>
          </p:nvPr>
        </p:nvSpPr>
        <p:spPr>
          <a:xfrm>
            <a:off x="739346" y="175533"/>
            <a:ext cx="8577649" cy="1325563"/>
          </a:xfrm>
        </p:spPr>
        <p:style>
          <a:lnRef idx="1">
            <a:schemeClr val="accent4"/>
          </a:lnRef>
          <a:fillRef idx="2">
            <a:schemeClr val="accent4"/>
          </a:fillRef>
          <a:effectRef idx="1">
            <a:schemeClr val="accent4"/>
          </a:effectRef>
          <a:fontRef idx="minor">
            <a:schemeClr val="dk1"/>
          </a:fontRef>
        </p:style>
        <p:txBody>
          <a:bodyPr/>
          <a:lstStyle/>
          <a:p>
            <a:r>
              <a:rPr lang="en-US" dirty="0"/>
              <a:t>Additional resources / grammar A1</a:t>
            </a:r>
          </a:p>
        </p:txBody>
      </p:sp>
      <p:pic>
        <p:nvPicPr>
          <p:cNvPr id="5" name="Marcador de contenido 4">
            <a:extLst>
              <a:ext uri="{FF2B5EF4-FFF2-40B4-BE49-F238E27FC236}">
                <a16:creationId xmlns:a16="http://schemas.microsoft.com/office/drawing/2014/main" id="{2733716E-7B71-4B7A-BF0A-544847FE11CE}"/>
              </a:ext>
            </a:extLst>
          </p:cNvPr>
          <p:cNvPicPr>
            <a:picLocks noGrp="1" noChangeAspect="1"/>
          </p:cNvPicPr>
          <p:nvPr>
            <p:ph idx="1"/>
          </p:nvPr>
        </p:nvPicPr>
        <p:blipFill>
          <a:blip r:embed="rId2"/>
          <a:stretch>
            <a:fillRect/>
          </a:stretch>
        </p:blipFill>
        <p:spPr>
          <a:xfrm>
            <a:off x="847799" y="1795934"/>
            <a:ext cx="5104040" cy="4351338"/>
          </a:xfrm>
        </p:spPr>
      </p:pic>
      <p:sp>
        <p:nvSpPr>
          <p:cNvPr id="6" name="CuadroTexto 5">
            <a:extLst>
              <a:ext uri="{FF2B5EF4-FFF2-40B4-BE49-F238E27FC236}">
                <a16:creationId xmlns:a16="http://schemas.microsoft.com/office/drawing/2014/main" id="{63D65692-7816-4601-BB22-525089E99463}"/>
              </a:ext>
            </a:extLst>
          </p:cNvPr>
          <p:cNvSpPr txBox="1"/>
          <p:nvPr/>
        </p:nvSpPr>
        <p:spPr>
          <a:xfrm>
            <a:off x="6437870" y="2100649"/>
            <a:ext cx="4609071" cy="677108"/>
          </a:xfrm>
          <a:prstGeom prst="rect">
            <a:avLst/>
          </a:prstGeom>
          <a:noFill/>
        </p:spPr>
        <p:txBody>
          <a:bodyPr wrap="square" rtlCol="0">
            <a:spAutoFit/>
          </a:bodyPr>
          <a:lstStyle/>
          <a:p>
            <a:r>
              <a:rPr lang="en-US" sz="2000" dirty="0"/>
              <a:t>Use My English Lab to practice</a:t>
            </a:r>
          </a:p>
          <a:p>
            <a:endParaRPr lang="en-US" dirty="0"/>
          </a:p>
        </p:txBody>
      </p:sp>
      <p:sp>
        <p:nvSpPr>
          <p:cNvPr id="8" name="CuadroTexto 7">
            <a:extLst>
              <a:ext uri="{FF2B5EF4-FFF2-40B4-BE49-F238E27FC236}">
                <a16:creationId xmlns:a16="http://schemas.microsoft.com/office/drawing/2014/main" id="{027FE255-B868-4C76-B44D-2F819E6304B0}"/>
              </a:ext>
            </a:extLst>
          </p:cNvPr>
          <p:cNvSpPr txBox="1"/>
          <p:nvPr/>
        </p:nvSpPr>
        <p:spPr>
          <a:xfrm>
            <a:off x="6437870" y="3156941"/>
            <a:ext cx="5563297" cy="646331"/>
          </a:xfrm>
          <a:prstGeom prst="rect">
            <a:avLst/>
          </a:prstGeom>
          <a:noFill/>
        </p:spPr>
        <p:txBody>
          <a:bodyPr wrap="square">
            <a:spAutoFit/>
          </a:bodyPr>
          <a:lstStyle/>
          <a:p>
            <a:r>
              <a:rPr lang="es-EC" dirty="0">
                <a:hlinkClick r:id="rId3"/>
              </a:rPr>
              <a:t>https://www.pearson.com/english/login-register/myenglishlab.html</a:t>
            </a:r>
            <a:endParaRPr lang="en-US" dirty="0"/>
          </a:p>
        </p:txBody>
      </p:sp>
      <p:sp>
        <p:nvSpPr>
          <p:cNvPr id="9" name="CuadroTexto 8">
            <a:extLst>
              <a:ext uri="{FF2B5EF4-FFF2-40B4-BE49-F238E27FC236}">
                <a16:creationId xmlns:a16="http://schemas.microsoft.com/office/drawing/2014/main" id="{5F7A0C38-DBA8-447B-9D93-4C9E821A0397}"/>
              </a:ext>
            </a:extLst>
          </p:cNvPr>
          <p:cNvSpPr txBox="1"/>
          <p:nvPr/>
        </p:nvSpPr>
        <p:spPr>
          <a:xfrm>
            <a:off x="6437870" y="4281080"/>
            <a:ext cx="3138617" cy="646331"/>
          </a:xfrm>
          <a:prstGeom prst="rect">
            <a:avLst/>
          </a:prstGeom>
          <a:noFill/>
        </p:spPr>
        <p:txBody>
          <a:bodyPr wrap="square" rtlCol="0">
            <a:spAutoFit/>
          </a:bodyPr>
          <a:lstStyle/>
          <a:p>
            <a:r>
              <a:rPr lang="en-US" dirty="0"/>
              <a:t>Provide the user name and password given by your tutor.</a:t>
            </a:r>
          </a:p>
        </p:txBody>
      </p:sp>
      <p:cxnSp>
        <p:nvCxnSpPr>
          <p:cNvPr id="11" name="Conector recto 10">
            <a:extLst>
              <a:ext uri="{FF2B5EF4-FFF2-40B4-BE49-F238E27FC236}">
                <a16:creationId xmlns:a16="http://schemas.microsoft.com/office/drawing/2014/main" id="{F050B70A-B6B9-4020-8778-4E3776601F2E}"/>
              </a:ext>
            </a:extLst>
          </p:cNvPr>
          <p:cNvCxnSpPr>
            <a:cxnSpLocks/>
          </p:cNvCxnSpPr>
          <p:nvPr/>
        </p:nvCxnSpPr>
        <p:spPr>
          <a:xfrm>
            <a:off x="6240162" y="1690688"/>
            <a:ext cx="0" cy="45618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64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F913DD0-C28C-4219-B25F-06AE00B20283}"/>
              </a:ext>
            </a:extLst>
          </p:cNvPr>
          <p:cNvPicPr>
            <a:picLocks noChangeAspect="1"/>
          </p:cNvPicPr>
          <p:nvPr/>
        </p:nvPicPr>
        <p:blipFill>
          <a:blip r:embed="rId2"/>
          <a:stretch>
            <a:fillRect/>
          </a:stretch>
        </p:blipFill>
        <p:spPr>
          <a:xfrm>
            <a:off x="838200" y="1152207"/>
            <a:ext cx="7240010" cy="2276793"/>
          </a:xfrm>
          <a:prstGeom prst="rect">
            <a:avLst/>
          </a:prstGeom>
        </p:spPr>
      </p:pic>
    </p:spTree>
    <p:extLst>
      <p:ext uri="{BB962C8B-B14F-4D97-AF65-F5344CB8AC3E}">
        <p14:creationId xmlns:p14="http://schemas.microsoft.com/office/powerpoint/2010/main" val="232645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DA7CB9D-FAD3-4F5C-A994-704BB210692A}"/>
              </a:ext>
            </a:extLst>
          </p:cNvPr>
          <p:cNvPicPr>
            <a:picLocks noChangeAspect="1"/>
          </p:cNvPicPr>
          <p:nvPr/>
        </p:nvPicPr>
        <p:blipFill rotWithShape="1">
          <a:blip r:embed="rId2"/>
          <a:srcRect r="8867"/>
          <a:stretch/>
        </p:blipFill>
        <p:spPr>
          <a:xfrm>
            <a:off x="387599" y="1204739"/>
            <a:ext cx="6865818" cy="4009811"/>
          </a:xfrm>
          <a:prstGeom prst="rect">
            <a:avLst/>
          </a:prstGeom>
        </p:spPr>
      </p:pic>
      <p:pic>
        <p:nvPicPr>
          <p:cNvPr id="10" name="Imagen 9">
            <a:extLst>
              <a:ext uri="{FF2B5EF4-FFF2-40B4-BE49-F238E27FC236}">
                <a16:creationId xmlns:a16="http://schemas.microsoft.com/office/drawing/2014/main" id="{CE820F5E-890F-45A5-BC5C-D00EDCF97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417" y="792078"/>
            <a:ext cx="4326334" cy="4842603"/>
          </a:xfrm>
          <a:prstGeom prst="rect">
            <a:avLst/>
          </a:prstGeom>
        </p:spPr>
      </p:pic>
    </p:spTree>
    <p:extLst>
      <p:ext uri="{BB962C8B-B14F-4D97-AF65-F5344CB8AC3E}">
        <p14:creationId xmlns:p14="http://schemas.microsoft.com/office/powerpoint/2010/main" val="305341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78EEE33-8D75-4A67-A28A-0E4810AE1837}"/>
              </a:ext>
            </a:extLst>
          </p:cNvPr>
          <p:cNvPicPr>
            <a:picLocks noChangeAspect="1"/>
          </p:cNvPicPr>
          <p:nvPr/>
        </p:nvPicPr>
        <p:blipFill rotWithShape="1">
          <a:blip r:embed="rId2"/>
          <a:srcRect l="4020"/>
          <a:stretch/>
        </p:blipFill>
        <p:spPr>
          <a:xfrm>
            <a:off x="1062680" y="289433"/>
            <a:ext cx="3319045" cy="1286054"/>
          </a:xfrm>
          <a:prstGeom prst="rect">
            <a:avLst/>
          </a:prstGeom>
        </p:spPr>
      </p:pic>
      <p:sp>
        <p:nvSpPr>
          <p:cNvPr id="8" name="CuadroTexto 7">
            <a:extLst>
              <a:ext uri="{FF2B5EF4-FFF2-40B4-BE49-F238E27FC236}">
                <a16:creationId xmlns:a16="http://schemas.microsoft.com/office/drawing/2014/main" id="{3CC8D3BF-5BC2-4FA9-8606-02EA82C7A3A3}"/>
              </a:ext>
            </a:extLst>
          </p:cNvPr>
          <p:cNvSpPr txBox="1"/>
          <p:nvPr/>
        </p:nvSpPr>
        <p:spPr>
          <a:xfrm>
            <a:off x="679621" y="2082477"/>
            <a:ext cx="5563629" cy="26930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sz="2500" b="1" i="0" dirty="0">
                <a:solidFill>
                  <a:srgbClr val="333333"/>
                </a:solidFill>
                <a:effectLst/>
                <a:latin typeface="PFCentroSlabPro_Medium"/>
              </a:rPr>
              <a:t>What’s in the test?</a:t>
            </a:r>
          </a:p>
          <a:p>
            <a:pPr algn="l"/>
            <a:r>
              <a:rPr lang="en-US" b="0" i="0" dirty="0">
                <a:solidFill>
                  <a:srgbClr val="333333"/>
                </a:solidFill>
                <a:effectLst/>
                <a:latin typeface="Arial" panose="020B0604020202020204" pitchFamily="34" charset="0"/>
              </a:rPr>
              <a:t>IELTS Life Skills is available at three levels:</a:t>
            </a:r>
          </a:p>
          <a:p>
            <a:pPr algn="l"/>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Arial" panose="020B0604020202020204" pitchFamily="34" charset="0"/>
              </a:rPr>
              <a:t>IELTS Life Skills – A1 Speaking and Listening</a:t>
            </a:r>
          </a:p>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Arial" panose="020B0604020202020204" pitchFamily="34" charset="0"/>
              </a:rPr>
              <a:t>IELTS Life Skills – A2 Speaking and Listening (offered in the UK only)*</a:t>
            </a:r>
          </a:p>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Arial" panose="020B0604020202020204" pitchFamily="34" charset="0"/>
              </a:rPr>
              <a:t>IELTS Life Skills – B1 Speaking and Listening.</a:t>
            </a:r>
          </a:p>
        </p:txBody>
      </p:sp>
      <p:sp>
        <p:nvSpPr>
          <p:cNvPr id="7" name="CuadroTexto 6">
            <a:extLst>
              <a:ext uri="{FF2B5EF4-FFF2-40B4-BE49-F238E27FC236}">
                <a16:creationId xmlns:a16="http://schemas.microsoft.com/office/drawing/2014/main" id="{019EBEAA-B29B-4D5E-AEB2-3E960ECAE911}"/>
              </a:ext>
            </a:extLst>
          </p:cNvPr>
          <p:cNvSpPr txBox="1"/>
          <p:nvPr/>
        </p:nvSpPr>
        <p:spPr>
          <a:xfrm>
            <a:off x="7253415" y="2088655"/>
            <a:ext cx="4258964" cy="2800767"/>
          </a:xfrm>
          <a:prstGeom prst="rect">
            <a:avLst/>
          </a:prstGeom>
          <a:noFill/>
        </p:spPr>
        <p:txBody>
          <a:bodyPr wrap="square">
            <a:spAutoFit/>
          </a:bodyPr>
          <a:lstStyle/>
          <a:p>
            <a:pPr algn="l"/>
            <a:r>
              <a:rPr lang="en-US" sz="2500" b="1" i="0" dirty="0">
                <a:solidFill>
                  <a:srgbClr val="333333"/>
                </a:solidFill>
                <a:effectLst/>
                <a:latin typeface="PFCentroSlabPro_Medium"/>
              </a:rPr>
              <a:t>Results for IELTS Life Skills tests</a:t>
            </a:r>
          </a:p>
          <a:p>
            <a:pPr algn="l"/>
            <a:r>
              <a:rPr lang="en-US" b="0" i="0" dirty="0">
                <a:solidFill>
                  <a:srgbClr val="333333"/>
                </a:solidFill>
                <a:effectLst/>
                <a:latin typeface="Arial" panose="020B0604020202020204" pitchFamily="34" charset="0"/>
              </a:rPr>
              <a:t>Test results are normally available within seven days of your test.</a:t>
            </a:r>
          </a:p>
          <a:p>
            <a:pPr algn="l"/>
            <a:r>
              <a:rPr lang="en-US" b="0" i="0" dirty="0">
                <a:solidFill>
                  <a:srgbClr val="333333"/>
                </a:solidFill>
                <a:effectLst/>
                <a:latin typeface="Arial" panose="020B0604020202020204" pitchFamily="34" charset="0"/>
              </a:rPr>
              <a:t>You will get one of two results:</a:t>
            </a:r>
          </a:p>
          <a:p>
            <a:pPr algn="l"/>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Arial" panose="020B0604020202020204" pitchFamily="34" charset="0"/>
              </a:rPr>
              <a:t>Pass</a:t>
            </a:r>
          </a:p>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pPr algn="l">
              <a:buFont typeface="Arial" panose="020B0604020202020204" pitchFamily="34" charset="0"/>
              <a:buChar char="•"/>
            </a:pPr>
            <a:r>
              <a:rPr lang="en-US" b="0" i="0" dirty="0">
                <a:solidFill>
                  <a:srgbClr val="333333"/>
                </a:solidFill>
                <a:effectLst/>
                <a:latin typeface="Arial" panose="020B0604020202020204" pitchFamily="34" charset="0"/>
              </a:rPr>
              <a:t>Fail</a:t>
            </a:r>
          </a:p>
        </p:txBody>
      </p:sp>
    </p:spTree>
    <p:extLst>
      <p:ext uri="{BB962C8B-B14F-4D97-AF65-F5344CB8AC3E}">
        <p14:creationId xmlns:p14="http://schemas.microsoft.com/office/powerpoint/2010/main" val="119678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4F3703E-8B7B-4D3F-9FB1-CFBEC4E234EB}"/>
              </a:ext>
            </a:extLst>
          </p:cNvPr>
          <p:cNvSpPr/>
          <p:nvPr/>
        </p:nvSpPr>
        <p:spPr>
          <a:xfrm>
            <a:off x="580768" y="4503974"/>
            <a:ext cx="11392929" cy="1093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BFBD225-6A0D-46CB-9F0B-FCECF75250D9}"/>
              </a:ext>
            </a:extLst>
          </p:cNvPr>
          <p:cNvPicPr>
            <a:picLocks noChangeAspect="1"/>
          </p:cNvPicPr>
          <p:nvPr/>
        </p:nvPicPr>
        <p:blipFill rotWithShape="1">
          <a:blip r:embed="rId2"/>
          <a:srcRect r="28162" b="24834"/>
          <a:stretch/>
        </p:blipFill>
        <p:spPr>
          <a:xfrm>
            <a:off x="381563" y="716332"/>
            <a:ext cx="10606207" cy="3633247"/>
          </a:xfrm>
          <a:prstGeom prst="rect">
            <a:avLst/>
          </a:prstGeom>
        </p:spPr>
      </p:pic>
      <p:pic>
        <p:nvPicPr>
          <p:cNvPr id="7" name="Imagen 6">
            <a:extLst>
              <a:ext uri="{FF2B5EF4-FFF2-40B4-BE49-F238E27FC236}">
                <a16:creationId xmlns:a16="http://schemas.microsoft.com/office/drawing/2014/main" id="{E36728F4-AD85-4FF3-9364-E7E31A70BACA}"/>
              </a:ext>
            </a:extLst>
          </p:cNvPr>
          <p:cNvPicPr>
            <a:picLocks noChangeAspect="1"/>
          </p:cNvPicPr>
          <p:nvPr/>
        </p:nvPicPr>
        <p:blipFill rotWithShape="1">
          <a:blip r:embed="rId3"/>
          <a:srcRect r="4042" b="32207"/>
          <a:stretch/>
        </p:blipFill>
        <p:spPr>
          <a:xfrm>
            <a:off x="648175" y="4695568"/>
            <a:ext cx="11226668" cy="741406"/>
          </a:xfrm>
          <a:prstGeom prst="rect">
            <a:avLst/>
          </a:prstGeom>
        </p:spPr>
      </p:pic>
    </p:spTree>
    <p:extLst>
      <p:ext uri="{BB962C8B-B14F-4D97-AF65-F5344CB8AC3E}">
        <p14:creationId xmlns:p14="http://schemas.microsoft.com/office/powerpoint/2010/main" val="356546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7E6929-19E5-4D30-98BF-EA9064092C50}"/>
              </a:ext>
            </a:extLst>
          </p:cNvPr>
          <p:cNvPicPr>
            <a:picLocks noChangeAspect="1"/>
          </p:cNvPicPr>
          <p:nvPr/>
        </p:nvPicPr>
        <p:blipFill>
          <a:blip r:embed="rId2"/>
          <a:stretch>
            <a:fillRect/>
          </a:stretch>
        </p:blipFill>
        <p:spPr>
          <a:xfrm>
            <a:off x="525070" y="1155862"/>
            <a:ext cx="11150609" cy="4429392"/>
          </a:xfrm>
          <a:prstGeom prst="rect">
            <a:avLst/>
          </a:prstGeom>
        </p:spPr>
      </p:pic>
    </p:spTree>
    <p:extLst>
      <p:ext uri="{BB962C8B-B14F-4D97-AF65-F5344CB8AC3E}">
        <p14:creationId xmlns:p14="http://schemas.microsoft.com/office/powerpoint/2010/main" val="293897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309D6F-FB60-4932-8FEE-574E23E03C40}"/>
              </a:ext>
            </a:extLst>
          </p:cNvPr>
          <p:cNvPicPr>
            <a:picLocks noChangeAspect="1"/>
          </p:cNvPicPr>
          <p:nvPr/>
        </p:nvPicPr>
        <p:blipFill>
          <a:blip r:embed="rId2"/>
          <a:stretch>
            <a:fillRect/>
          </a:stretch>
        </p:blipFill>
        <p:spPr>
          <a:xfrm>
            <a:off x="186362" y="1984313"/>
            <a:ext cx="11169261" cy="3980897"/>
          </a:xfrm>
          <a:prstGeom prst="rect">
            <a:avLst/>
          </a:prstGeom>
        </p:spPr>
      </p:pic>
      <p:pic>
        <p:nvPicPr>
          <p:cNvPr id="7" name="Imagen 6">
            <a:extLst>
              <a:ext uri="{FF2B5EF4-FFF2-40B4-BE49-F238E27FC236}">
                <a16:creationId xmlns:a16="http://schemas.microsoft.com/office/drawing/2014/main" id="{B21D21F4-80AA-405A-A759-9EB895D3E9D7}"/>
              </a:ext>
            </a:extLst>
          </p:cNvPr>
          <p:cNvPicPr>
            <a:picLocks noChangeAspect="1"/>
          </p:cNvPicPr>
          <p:nvPr/>
        </p:nvPicPr>
        <p:blipFill>
          <a:blip r:embed="rId3"/>
          <a:stretch>
            <a:fillRect/>
          </a:stretch>
        </p:blipFill>
        <p:spPr>
          <a:xfrm>
            <a:off x="1397579" y="892790"/>
            <a:ext cx="8535591" cy="828791"/>
          </a:xfrm>
          <a:prstGeom prst="rect">
            <a:avLst/>
          </a:prstGeom>
        </p:spPr>
      </p:pic>
    </p:spTree>
    <p:extLst>
      <p:ext uri="{BB962C8B-B14F-4D97-AF65-F5344CB8AC3E}">
        <p14:creationId xmlns:p14="http://schemas.microsoft.com/office/powerpoint/2010/main" val="175859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F7DB6-E063-4E87-A441-80C0DD694E42}"/>
              </a:ext>
            </a:extLst>
          </p:cNvPr>
          <p:cNvSpPr>
            <a:spLocks noGrp="1"/>
          </p:cNvSpPr>
          <p:nvPr>
            <p:ph type="title"/>
          </p:nvPr>
        </p:nvSpPr>
        <p:spPr>
          <a:xfrm>
            <a:off x="887627" y="2224429"/>
            <a:ext cx="4475206" cy="13255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Prepare for your test A1</a:t>
            </a:r>
          </a:p>
        </p:txBody>
      </p:sp>
      <p:sp>
        <p:nvSpPr>
          <p:cNvPr id="3" name="Marcador de contenido 2">
            <a:extLst>
              <a:ext uri="{FF2B5EF4-FFF2-40B4-BE49-F238E27FC236}">
                <a16:creationId xmlns:a16="http://schemas.microsoft.com/office/drawing/2014/main" id="{630A006A-0996-4FD3-8B55-AFEA04847B64}"/>
              </a:ext>
            </a:extLst>
          </p:cNvPr>
          <p:cNvSpPr>
            <a:spLocks noGrp="1"/>
          </p:cNvSpPr>
          <p:nvPr>
            <p:ph idx="1"/>
          </p:nvPr>
        </p:nvSpPr>
        <p:spPr>
          <a:xfrm>
            <a:off x="7033055" y="1424845"/>
            <a:ext cx="3560805" cy="3147155"/>
          </a:xfrm>
        </p:spPr>
        <p:txBody>
          <a:bodyPr/>
          <a:lstStyle/>
          <a:p>
            <a:pPr marL="514350" indent="-514350">
              <a:buAutoNum type="arabicPeriod"/>
            </a:pPr>
            <a:r>
              <a:rPr lang="en-US" dirty="0"/>
              <a:t>Phase 1 a</a:t>
            </a:r>
          </a:p>
          <a:p>
            <a:pPr marL="514350" indent="-514350">
              <a:buAutoNum type="arabicPeriod"/>
            </a:pPr>
            <a:r>
              <a:rPr lang="en-US" dirty="0"/>
              <a:t>Phase 1 b</a:t>
            </a:r>
          </a:p>
          <a:p>
            <a:pPr marL="0" indent="0">
              <a:buNone/>
            </a:pPr>
            <a:endParaRPr lang="en-US" dirty="0"/>
          </a:p>
          <a:p>
            <a:pPr marL="0" indent="0">
              <a:buNone/>
            </a:pPr>
            <a:r>
              <a:rPr lang="en-US" dirty="0"/>
              <a:t>3.   Phase 2 a </a:t>
            </a:r>
          </a:p>
          <a:p>
            <a:pPr marL="0" indent="0">
              <a:buNone/>
            </a:pPr>
            <a:r>
              <a:rPr lang="en-US" dirty="0"/>
              <a:t>4.   Phase 2 b</a:t>
            </a:r>
          </a:p>
        </p:txBody>
      </p:sp>
    </p:spTree>
    <p:extLst>
      <p:ext uri="{BB962C8B-B14F-4D97-AF65-F5344CB8AC3E}">
        <p14:creationId xmlns:p14="http://schemas.microsoft.com/office/powerpoint/2010/main" val="102374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CD53B-A045-41ED-BDCF-34F726CFB3DF}"/>
              </a:ext>
            </a:extLst>
          </p:cNvPr>
          <p:cNvSpPr>
            <a:spLocks noGrp="1"/>
          </p:cNvSpPr>
          <p:nvPr>
            <p:ph idx="1"/>
          </p:nvPr>
        </p:nvSpPr>
        <p:spPr>
          <a:xfrm>
            <a:off x="790832" y="750587"/>
            <a:ext cx="2384852" cy="1461272"/>
          </a:xfrm>
          <a:solidFill>
            <a:srgbClr val="C00000"/>
          </a:solidFill>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marL="0" indent="0">
              <a:buNone/>
            </a:pPr>
            <a:endParaRPr lang="en-US" dirty="0"/>
          </a:p>
          <a:p>
            <a:pPr marL="0" indent="0" algn="ctr">
              <a:buNone/>
            </a:pPr>
            <a:r>
              <a:rPr lang="en-US" dirty="0"/>
              <a:t>    PHASE 1 A</a:t>
            </a:r>
          </a:p>
          <a:p>
            <a:pPr marL="0" indent="0" algn="ctr">
              <a:buNone/>
            </a:pPr>
            <a:endParaRPr lang="en-US" dirty="0">
              <a:solidFill>
                <a:schemeClr val="bg1"/>
              </a:solidFill>
            </a:endParaRPr>
          </a:p>
          <a:p>
            <a:pPr marL="0" indent="0" algn="ctr">
              <a:buNone/>
            </a:pPr>
            <a:r>
              <a:rPr lang="en-US" dirty="0">
                <a:solidFill>
                  <a:schemeClr val="bg1"/>
                </a:solidFill>
              </a:rPr>
              <a:t>      4-5 minutes</a:t>
            </a:r>
          </a:p>
        </p:txBody>
      </p:sp>
      <p:sp>
        <p:nvSpPr>
          <p:cNvPr id="4" name="CuadroTexto 3">
            <a:extLst>
              <a:ext uri="{FF2B5EF4-FFF2-40B4-BE49-F238E27FC236}">
                <a16:creationId xmlns:a16="http://schemas.microsoft.com/office/drawing/2014/main" id="{184A2C21-9873-4B12-8282-CDC779EA5FE6}"/>
              </a:ext>
            </a:extLst>
          </p:cNvPr>
          <p:cNvSpPr txBox="1"/>
          <p:nvPr/>
        </p:nvSpPr>
        <p:spPr>
          <a:xfrm>
            <a:off x="3632885" y="750587"/>
            <a:ext cx="6536725" cy="3939540"/>
          </a:xfrm>
          <a:prstGeom prst="rect">
            <a:avLst/>
          </a:prstGeom>
          <a:noFill/>
        </p:spPr>
        <p:txBody>
          <a:bodyPr wrap="square" rtlCol="0">
            <a:spAutoFit/>
          </a:bodyPr>
          <a:lstStyle/>
          <a:p>
            <a:r>
              <a:rPr lang="en-US" sz="2200" b="1" dirty="0"/>
              <a:t>The examiner will introduce him or herself and ask simple questions:</a:t>
            </a:r>
          </a:p>
          <a:p>
            <a:pPr marL="285750" indent="-285750">
              <a:buFont typeface="Arial" panose="020B0604020202020204" pitchFamily="34" charset="0"/>
              <a:buChar char="•"/>
            </a:pPr>
            <a:r>
              <a:rPr lang="en-US" dirty="0"/>
              <a:t>   What is your name?</a:t>
            </a:r>
          </a:p>
          <a:p>
            <a:pPr marL="285750" indent="-285750">
              <a:buFont typeface="Arial" panose="020B0604020202020204" pitchFamily="34" charset="0"/>
              <a:buChar char="•"/>
            </a:pPr>
            <a:r>
              <a:rPr lang="en-US" dirty="0"/>
              <a:t>   Can you spell your name, please?</a:t>
            </a:r>
          </a:p>
          <a:p>
            <a:pPr marL="285750" indent="-285750">
              <a:buFont typeface="Arial" panose="020B0604020202020204" pitchFamily="34" charset="0"/>
              <a:buChar char="•"/>
            </a:pPr>
            <a:r>
              <a:rPr lang="en-US" dirty="0"/>
              <a:t>   Where are you from?</a:t>
            </a:r>
          </a:p>
          <a:p>
            <a:endParaRPr lang="en-US" dirty="0"/>
          </a:p>
          <a:p>
            <a:r>
              <a:rPr lang="en-US" sz="2200" b="1" dirty="0"/>
              <a:t>The examiner will ask questions about topics like: food, family, friends, free time activities</a:t>
            </a:r>
          </a:p>
          <a:p>
            <a:pPr marL="342900" indent="-342900">
              <a:buFont typeface="Arial" panose="020B0604020202020204" pitchFamily="34" charset="0"/>
              <a:buChar char="•"/>
            </a:pPr>
            <a:r>
              <a:rPr lang="en-US" dirty="0"/>
              <a:t>Pay attention to information questions</a:t>
            </a:r>
          </a:p>
          <a:p>
            <a:r>
              <a:rPr lang="en-US" dirty="0"/>
              <a:t> (when, where, how much, how far, how old, how many, why, which, when, what </a:t>
            </a:r>
            <a:r>
              <a:rPr lang="en-US" dirty="0" err="1"/>
              <a:t>time,etc</a:t>
            </a:r>
            <a:r>
              <a:rPr lang="en-US" dirty="0"/>
              <a:t>).</a:t>
            </a:r>
          </a:p>
          <a:p>
            <a:endParaRPr lang="en-US" dirty="0"/>
          </a:p>
          <a:p>
            <a:endParaRPr lang="en-US" dirty="0"/>
          </a:p>
        </p:txBody>
      </p:sp>
      <p:sp>
        <p:nvSpPr>
          <p:cNvPr id="5" name="CuadroTexto 4">
            <a:extLst>
              <a:ext uri="{FF2B5EF4-FFF2-40B4-BE49-F238E27FC236}">
                <a16:creationId xmlns:a16="http://schemas.microsoft.com/office/drawing/2014/main" id="{1F39059A-5956-4E44-9928-C7286DDE668A}"/>
              </a:ext>
            </a:extLst>
          </p:cNvPr>
          <p:cNvSpPr txBox="1"/>
          <p:nvPr/>
        </p:nvSpPr>
        <p:spPr>
          <a:xfrm>
            <a:off x="3632885" y="4690127"/>
            <a:ext cx="7327557"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en-US" sz="2000" dirty="0"/>
              <a:t>Make sure you understand the question, so listen carefully.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Answer the given question and speak clearly</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2000" b="1" dirty="0"/>
              <a:t>Relax and think the examiner is a family friend.</a:t>
            </a:r>
          </a:p>
        </p:txBody>
      </p:sp>
      <p:pic>
        <p:nvPicPr>
          <p:cNvPr id="2050" name="Picture 2" descr="Free Icon | Speaking">
            <a:extLst>
              <a:ext uri="{FF2B5EF4-FFF2-40B4-BE49-F238E27FC236}">
                <a16:creationId xmlns:a16="http://schemas.microsoft.com/office/drawing/2014/main" id="{E69B837C-6F05-4A0F-A180-15DD80870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42" y="3495457"/>
            <a:ext cx="1610495" cy="161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6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BCD53B-A045-41ED-BDCF-34F726CFB3DF}"/>
              </a:ext>
            </a:extLst>
          </p:cNvPr>
          <p:cNvSpPr>
            <a:spLocks noGrp="1"/>
          </p:cNvSpPr>
          <p:nvPr>
            <p:ph idx="1"/>
          </p:nvPr>
        </p:nvSpPr>
        <p:spPr>
          <a:xfrm>
            <a:off x="790832" y="750587"/>
            <a:ext cx="2384852" cy="1461272"/>
          </a:xfrm>
          <a:solidFill>
            <a:srgbClr val="C00000"/>
          </a:solidFill>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marL="0" indent="0">
              <a:buNone/>
            </a:pPr>
            <a:endParaRPr lang="en-US" dirty="0"/>
          </a:p>
          <a:p>
            <a:pPr marL="0" indent="0">
              <a:buNone/>
            </a:pPr>
            <a:r>
              <a:rPr lang="en-US" dirty="0"/>
              <a:t>    PHASE 1 B</a:t>
            </a:r>
          </a:p>
          <a:p>
            <a:pPr marL="0" indent="0">
              <a:buNone/>
            </a:pPr>
            <a:endParaRPr lang="en-US" dirty="0"/>
          </a:p>
          <a:p>
            <a:pPr marL="0" indent="0">
              <a:buNone/>
            </a:pPr>
            <a:r>
              <a:rPr lang="en-US" dirty="0">
                <a:solidFill>
                  <a:schemeClr val="bg1"/>
                </a:solidFill>
              </a:rPr>
              <a:t>      5 minutes</a:t>
            </a:r>
          </a:p>
        </p:txBody>
      </p:sp>
      <p:sp>
        <p:nvSpPr>
          <p:cNvPr id="4" name="CuadroTexto 3">
            <a:extLst>
              <a:ext uri="{FF2B5EF4-FFF2-40B4-BE49-F238E27FC236}">
                <a16:creationId xmlns:a16="http://schemas.microsoft.com/office/drawing/2014/main" id="{184A2C21-9873-4B12-8282-CDC779EA5FE6}"/>
              </a:ext>
            </a:extLst>
          </p:cNvPr>
          <p:cNvSpPr txBox="1"/>
          <p:nvPr/>
        </p:nvSpPr>
        <p:spPr>
          <a:xfrm>
            <a:off x="3632885" y="750587"/>
            <a:ext cx="6536725" cy="3262432"/>
          </a:xfrm>
          <a:prstGeom prst="rect">
            <a:avLst/>
          </a:prstGeom>
          <a:noFill/>
        </p:spPr>
        <p:txBody>
          <a:bodyPr wrap="square" rtlCol="0">
            <a:spAutoFit/>
          </a:bodyPr>
          <a:lstStyle/>
          <a:p>
            <a:r>
              <a:rPr lang="en-US" sz="2200" b="1" dirty="0"/>
              <a:t>The examiner give you and your partner two different topics.  </a:t>
            </a:r>
          </a:p>
          <a:p>
            <a:pPr marL="285750" indent="-285750">
              <a:buFont typeface="Arial" panose="020B0604020202020204" pitchFamily="34" charset="0"/>
              <a:buChar char="•"/>
            </a:pPr>
            <a:r>
              <a:rPr lang="en-US" dirty="0"/>
              <a:t>You have to prepare questions to ask your partner about the given topic (you will have one and a half minutes to prepare your questions).</a:t>
            </a:r>
          </a:p>
          <a:p>
            <a:endParaRPr lang="en-US" dirty="0"/>
          </a:p>
          <a:p>
            <a:pPr marL="285750" indent="-285750">
              <a:buFont typeface="Arial" panose="020B0604020202020204" pitchFamily="34" charset="0"/>
              <a:buChar char="•"/>
            </a:pPr>
            <a:r>
              <a:rPr lang="en-US" dirty="0"/>
              <a:t>If you make a mistake while asking your question, ask that question again.</a:t>
            </a:r>
          </a:p>
          <a:p>
            <a:endParaRPr lang="en-US" dirty="0"/>
          </a:p>
          <a:p>
            <a:pPr marL="285750" indent="-285750">
              <a:buFont typeface="Arial" panose="020B0604020202020204" pitchFamily="34" charset="0"/>
              <a:buChar char="•"/>
            </a:pPr>
            <a:r>
              <a:rPr lang="en-US" dirty="0"/>
              <a:t>Use information questions instead of yes/no questions.</a:t>
            </a:r>
          </a:p>
          <a:p>
            <a:endParaRPr lang="en-US" dirty="0"/>
          </a:p>
        </p:txBody>
      </p:sp>
      <p:sp>
        <p:nvSpPr>
          <p:cNvPr id="5" name="CuadroTexto 4">
            <a:extLst>
              <a:ext uri="{FF2B5EF4-FFF2-40B4-BE49-F238E27FC236}">
                <a16:creationId xmlns:a16="http://schemas.microsoft.com/office/drawing/2014/main" id="{1F39059A-5956-4E44-9928-C7286DDE668A}"/>
              </a:ext>
            </a:extLst>
          </p:cNvPr>
          <p:cNvSpPr txBox="1"/>
          <p:nvPr/>
        </p:nvSpPr>
        <p:spPr>
          <a:xfrm>
            <a:off x="3805879" y="4300704"/>
            <a:ext cx="7700319"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en-US" dirty="0"/>
              <a:t>Try to keep eye contact while having a conversation with your partner. </a:t>
            </a:r>
          </a:p>
          <a:p>
            <a:pPr marL="285750" indent="-285750">
              <a:buFont typeface="Wingdings" panose="05000000000000000000" pitchFamily="2" charset="2"/>
              <a:buChar char="Ø"/>
            </a:pPr>
            <a:r>
              <a:rPr lang="en-US" dirty="0"/>
              <a:t>While your partner is answering your questions, you can also say “that’s interesting”.</a:t>
            </a:r>
          </a:p>
          <a:p>
            <a:endParaRPr lang="en-US" dirty="0"/>
          </a:p>
          <a:p>
            <a:pPr marL="285750" indent="-285750">
              <a:buFont typeface="Wingdings" panose="05000000000000000000" pitchFamily="2" charset="2"/>
              <a:buChar char="Ø"/>
            </a:pPr>
            <a:r>
              <a:rPr lang="en-US" b="1" dirty="0"/>
              <a:t>If you don’t understand your partner’s questions ask, please could you repeat that again?</a:t>
            </a:r>
          </a:p>
        </p:txBody>
      </p:sp>
      <p:pic>
        <p:nvPicPr>
          <p:cNvPr id="6" name="Picture 2" descr="Free Icon | Speaking">
            <a:extLst>
              <a:ext uri="{FF2B5EF4-FFF2-40B4-BE49-F238E27FC236}">
                <a16:creationId xmlns:a16="http://schemas.microsoft.com/office/drawing/2014/main" id="{34421F7D-1545-49AB-B288-E34042E82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42" y="3495457"/>
            <a:ext cx="1610495" cy="161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217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740</Words>
  <Application>Microsoft Office PowerPoint</Application>
  <PresentationFormat>Panorámica</PresentationFormat>
  <Paragraphs>91</Paragraphs>
  <Slides>17</Slides>
  <Notes>0</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PFCentroSlabPro_Medium</vt:lpstr>
      <vt:lpstr>Wingdings</vt:lpstr>
      <vt:lpstr>Tema de Office</vt:lpstr>
      <vt:lpstr>Guide for test takers</vt:lpstr>
      <vt:lpstr>Presentación de PowerPoint</vt:lpstr>
      <vt:lpstr>Presentación de PowerPoint</vt:lpstr>
      <vt:lpstr>Presentación de PowerPoint</vt:lpstr>
      <vt:lpstr>Presentación de PowerPoint</vt:lpstr>
      <vt:lpstr>Presentación de PowerPoint</vt:lpstr>
      <vt:lpstr>Prepare for your test 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Additional resources / grammar A1</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35</cp:revision>
  <dcterms:created xsi:type="dcterms:W3CDTF">2021-05-05T16:19:10Z</dcterms:created>
  <dcterms:modified xsi:type="dcterms:W3CDTF">2021-05-05T18:18:09Z</dcterms:modified>
</cp:coreProperties>
</file>