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9906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ZtUVmkbqcp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654" y="2550312"/>
            <a:ext cx="2568645" cy="1312138"/>
          </a:xfrm>
          <a:prstGeom prst="rect">
            <a:avLst/>
          </a:prstGeom>
        </p:spPr>
        <p:txBody>
          <a:bodyPr wrap="square" lIns="0" tIns="31559" rIns="0" bIns="0" rtlCol="0">
            <a:noAutofit/>
          </a:bodyPr>
          <a:lstStyle/>
          <a:p>
            <a:pPr algn="ctr">
              <a:lnSpc>
                <a:spcPts val="4970"/>
              </a:lnSpc>
            </a:pPr>
            <a:r>
              <a:rPr sz="4850" b="1" spc="-6" dirty="0">
                <a:solidFill>
                  <a:srgbClr val="B88300"/>
                </a:solidFill>
                <a:latin typeface="Calibri"/>
                <a:cs typeface="Calibri"/>
              </a:rPr>
              <a:t>BUSINESS</a:t>
            </a:r>
            <a:endParaRPr sz="4850">
              <a:latin typeface="Calibri"/>
              <a:cs typeface="Calibri"/>
            </a:endParaRPr>
          </a:p>
          <a:p>
            <a:pPr marL="95326" marR="142071" algn="ctr">
              <a:lnSpc>
                <a:spcPts val="5260"/>
              </a:lnSpc>
              <a:spcBef>
                <a:spcPts val="14"/>
              </a:spcBef>
            </a:pPr>
            <a:r>
              <a:rPr sz="4850" b="1" dirty="0">
                <a:solidFill>
                  <a:srgbClr val="B88300"/>
                </a:solidFill>
                <a:latin typeface="Calibri"/>
                <a:cs typeface="Calibri"/>
              </a:rPr>
              <a:t>ENGLISH</a:t>
            </a:r>
            <a:endParaRPr sz="4850">
              <a:latin typeface="Calibri"/>
              <a:cs typeface="Calibri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B1ADA8B-ED55-4FB5-A0BF-70FCCD8189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2069037" cy="14620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59968" y="1592452"/>
            <a:ext cx="521937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 US</a:t>
            </a:r>
            <a:endParaRPr sz="2600" dirty="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9513" y="2306701"/>
            <a:ext cx="8011531" cy="1040638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 marR="39622">
              <a:lnSpc>
                <a:spcPts val="2375"/>
              </a:lnSpc>
            </a:pPr>
            <a:r>
              <a:rPr sz="2300" b="1" spc="-3" dirty="0">
                <a:solidFill>
                  <a:srgbClr val="FF0000"/>
                </a:solidFill>
                <a:latin typeface="Calibri"/>
                <a:cs typeface="Calibri"/>
              </a:rPr>
              <a:t>Small Talking</a:t>
            </a:r>
            <a:endParaRPr sz="2300" b="1" dirty="0">
              <a:latin typeface="Calibri"/>
              <a:cs typeface="Calibri"/>
            </a:endParaRPr>
          </a:p>
          <a:p>
            <a:pPr marL="12700">
              <a:lnSpc>
                <a:spcPts val="2460"/>
              </a:lnSpc>
              <a:spcBef>
                <a:spcPts val="725"/>
              </a:spcBef>
            </a:pPr>
            <a:r>
              <a:rPr sz="2300" spc="3" dirty="0">
                <a:latin typeface="Calibri"/>
                <a:cs typeface="Calibri"/>
              </a:rPr>
              <a:t>Be prepared to partake in preliminary small talk with your American counterparts at the beginning of a business meeting.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96553" y="6476873"/>
            <a:ext cx="168844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37350C92-5B9D-4FB6-9706-B880DA35D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701" y="304800"/>
            <a:ext cx="1478077" cy="1044484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CE59B34D-A481-40A2-B49D-4F1999F186C6}"/>
              </a:ext>
            </a:extLst>
          </p:cNvPr>
          <p:cNvSpPr txBox="1"/>
          <p:nvPr/>
        </p:nvSpPr>
        <p:spPr>
          <a:xfrm>
            <a:off x="604895" y="3733864"/>
            <a:ext cx="7805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3" dirty="0">
                <a:latin typeface="Calibri"/>
                <a:cs typeface="Calibri"/>
              </a:rPr>
              <a:t>This could often include topics such as sport or the weather and is seen as a way to lessen apprehension and create a comfortable environment before entering into business affairs. </a:t>
            </a:r>
          </a:p>
          <a:p>
            <a:endParaRPr lang="en-US" sz="2300" spc="3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59968" y="1548892"/>
            <a:ext cx="1344517" cy="356107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6" dirty="0">
                <a:solidFill>
                  <a:srgbClr val="B88300"/>
                </a:solidFill>
                <a:latin typeface="Calibri Light"/>
                <a:cs typeface="Calibri Light"/>
              </a:rPr>
              <a:t>PRACTICE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2823" y="2149040"/>
            <a:ext cx="8302574" cy="874883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>
              <a:lnSpc>
                <a:spcPts val="1805"/>
              </a:lnSpc>
            </a:pPr>
            <a:r>
              <a:rPr sz="1700" dirty="0">
                <a:solidFill>
                  <a:srgbClr val="585858"/>
                </a:solidFill>
                <a:latin typeface="Calibri"/>
                <a:cs typeface="Calibri"/>
              </a:rPr>
              <a:t>Plea</a:t>
            </a:r>
            <a:r>
              <a:rPr sz="1700" spc="9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700" spc="-9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700" spc="-19" dirty="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sz="1700" spc="-9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700" spc="-19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ch</a:t>
            </a:r>
            <a:r>
              <a:rPr sz="1700" spc="1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700" spc="4" dirty="0">
                <a:solidFill>
                  <a:srgbClr val="585858"/>
                </a:solidFill>
                <a:latin typeface="Calibri"/>
                <a:cs typeface="Calibri"/>
              </a:rPr>
              <a:t>th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1700" spc="-39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700" spc="4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1700" spc="-4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700" spc="4" dirty="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700" spc="9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g</a:t>
            </a:r>
            <a:r>
              <a:rPr sz="1700" spc="-9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vi</a:t>
            </a:r>
            <a:r>
              <a:rPr sz="1700" spc="4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700" spc="0" dirty="0">
                <a:solidFill>
                  <a:srgbClr val="585858"/>
                </a:solidFill>
                <a:latin typeface="Calibri"/>
                <a:cs typeface="Calibri"/>
              </a:rPr>
              <a:t>eo</a:t>
            </a:r>
            <a:endParaRPr lang="es-EC" sz="1700" spc="0" dirty="0">
              <a:solidFill>
                <a:srgbClr val="585858"/>
              </a:solidFill>
              <a:latin typeface="Calibri"/>
              <a:cs typeface="Calibri"/>
            </a:endParaRPr>
          </a:p>
          <a:p>
            <a:pPr marL="12700">
              <a:lnSpc>
                <a:spcPts val="1805"/>
              </a:lnSpc>
            </a:pPr>
            <a:endParaRPr lang="es-EC" sz="1700" dirty="0">
              <a:solidFill>
                <a:srgbClr val="585858"/>
              </a:solidFill>
              <a:latin typeface="Calibri"/>
              <a:cs typeface="Calibri"/>
            </a:endParaRPr>
          </a:p>
          <a:p>
            <a:pPr marL="12700">
              <a:lnSpc>
                <a:spcPts val="1805"/>
              </a:lnSpc>
            </a:pPr>
            <a:r>
              <a:rPr lang="es-EC" sz="1600" dirty="0">
                <a:hlinkClick r:id="rId2"/>
              </a:rPr>
              <a:t>https://www.youtube.com/watch?v=ZtUVmkbqcps</a:t>
            </a:r>
            <a:endParaRPr lang="es-EC" sz="1700" dirty="0">
              <a:solidFill>
                <a:srgbClr val="585858"/>
              </a:solidFill>
              <a:latin typeface="Calibri"/>
              <a:cs typeface="Calibri"/>
            </a:endParaRPr>
          </a:p>
          <a:p>
            <a:pPr marL="12700">
              <a:lnSpc>
                <a:spcPts val="1805"/>
              </a:lnSpc>
            </a:pPr>
            <a:endParaRPr sz="17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6800" y="3308965"/>
            <a:ext cx="7545832" cy="2915232"/>
          </a:xfrm>
          <a:prstGeom prst="rect">
            <a:avLst/>
          </a:prstGeom>
        </p:spPr>
        <p:txBody>
          <a:bodyPr wrap="square" lIns="0" tIns="11461" rIns="0" bIns="0" rtlCol="0">
            <a:noAutofit/>
          </a:bodyPr>
          <a:lstStyle/>
          <a:p>
            <a:pPr marL="12700" marR="26832">
              <a:lnSpc>
                <a:spcPts val="1805"/>
              </a:lnSpc>
            </a:pPr>
            <a:r>
              <a:rPr lang="es-EC" sz="3500" dirty="0" err="1">
                <a:latin typeface="Calibri"/>
                <a:cs typeface="Calibri"/>
              </a:rPr>
              <a:t>Think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about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ecuadorian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business</a:t>
            </a:r>
            <a:r>
              <a:rPr lang="es-EC" sz="3500" dirty="0">
                <a:latin typeface="Calibri"/>
                <a:cs typeface="Calibri"/>
              </a:rPr>
              <a:t> culture, </a:t>
            </a:r>
          </a:p>
          <a:p>
            <a:pPr marL="12700" marR="26832">
              <a:lnSpc>
                <a:spcPts val="1805"/>
              </a:lnSpc>
            </a:pP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r>
              <a:rPr lang="es-EC" sz="3500" dirty="0" err="1">
                <a:latin typeface="Calibri"/>
                <a:cs typeface="Calibri"/>
              </a:rPr>
              <a:t>how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we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ecuadorians</a:t>
            </a:r>
            <a:r>
              <a:rPr lang="es-EC" sz="3500" dirty="0">
                <a:latin typeface="Calibri"/>
                <a:cs typeface="Calibri"/>
              </a:rPr>
              <a:t> do </a:t>
            </a:r>
            <a:r>
              <a:rPr lang="es-EC" sz="3500" dirty="0" err="1">
                <a:latin typeface="Calibri"/>
                <a:cs typeface="Calibri"/>
              </a:rPr>
              <a:t>business</a:t>
            </a:r>
            <a:r>
              <a:rPr lang="es-EC" sz="3500" dirty="0">
                <a:latin typeface="Calibri"/>
                <a:cs typeface="Calibri"/>
              </a:rPr>
              <a:t>… </a:t>
            </a:r>
          </a:p>
          <a:p>
            <a:pPr marL="12700" marR="26832">
              <a:lnSpc>
                <a:spcPts val="1805"/>
              </a:lnSpc>
            </a:pP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r>
              <a:rPr lang="es-EC" sz="3500" dirty="0">
                <a:latin typeface="Calibri"/>
                <a:cs typeface="Calibri"/>
              </a:rPr>
              <a:t>Do </a:t>
            </a:r>
            <a:r>
              <a:rPr lang="es-EC" sz="3500" dirty="0" err="1">
                <a:latin typeface="Calibri"/>
                <a:cs typeface="Calibri"/>
              </a:rPr>
              <a:t>you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find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any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similarities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with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the</a:t>
            </a: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endParaRPr lang="es-EC" sz="3500" dirty="0">
              <a:latin typeface="Calibri"/>
              <a:cs typeface="Calibri"/>
            </a:endParaRPr>
          </a:p>
          <a:p>
            <a:pPr marL="12700" marR="26832">
              <a:lnSpc>
                <a:spcPts val="1805"/>
              </a:lnSpc>
            </a:pPr>
            <a:r>
              <a:rPr lang="es-EC" sz="3500" dirty="0" err="1">
                <a:latin typeface="Calibri"/>
                <a:cs typeface="Calibri"/>
              </a:rPr>
              <a:t>Countries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visited</a:t>
            </a:r>
            <a:r>
              <a:rPr lang="es-EC" sz="3500" dirty="0">
                <a:latin typeface="Calibri"/>
                <a:cs typeface="Calibri"/>
              </a:rPr>
              <a:t> </a:t>
            </a:r>
            <a:r>
              <a:rPr lang="es-EC" sz="3500" dirty="0" err="1">
                <a:latin typeface="Calibri"/>
                <a:cs typeface="Calibri"/>
              </a:rPr>
              <a:t>by</a:t>
            </a:r>
            <a:r>
              <a:rPr lang="es-EC" sz="3500" dirty="0">
                <a:latin typeface="Calibri"/>
                <a:cs typeface="Calibri"/>
              </a:rPr>
              <a:t> Natasha?  </a:t>
            </a:r>
            <a:r>
              <a:rPr lang="es-EC" sz="3500" dirty="0" err="1">
                <a:latin typeface="Calibri"/>
                <a:cs typeface="Calibri"/>
              </a:rPr>
              <a:t>Why</a:t>
            </a:r>
            <a:r>
              <a:rPr lang="es-EC" sz="3500" dirty="0">
                <a:latin typeface="Calibri"/>
                <a:cs typeface="Calibri"/>
              </a:rPr>
              <a:t>?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6553" y="6476873"/>
            <a:ext cx="168844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530344" y="2434082"/>
            <a:ext cx="510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C47738E-5122-4B3A-81C9-9DD94B7B3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83" y="322132"/>
            <a:ext cx="1478077" cy="10444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4004609" y="2133600"/>
            <a:ext cx="5516880" cy="3157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608584" y="1295400"/>
            <a:ext cx="4516387" cy="356107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31" dirty="0">
                <a:solidFill>
                  <a:srgbClr val="B88300"/>
                </a:solidFill>
                <a:latin typeface="Calibri Light"/>
                <a:cs typeface="Calibri Light"/>
              </a:rPr>
              <a:t>CROSS CULTURAL</a:t>
            </a:r>
            <a:r>
              <a:rPr lang="es-EC" sz="2600" b="1" spc="-31" dirty="0">
                <a:solidFill>
                  <a:srgbClr val="B88300"/>
                </a:solidFill>
                <a:latin typeface="Calibri Light"/>
                <a:cs typeface="Calibri Light"/>
              </a:rPr>
              <a:t> BUSINESS</a:t>
            </a:r>
            <a:endParaRPr sz="2600" b="1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6692" y="2409952"/>
            <a:ext cx="755005" cy="314960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>
              <a:lnSpc>
                <a:spcPts val="2375"/>
              </a:lnSpc>
            </a:pPr>
            <a:r>
              <a:rPr sz="2300" spc="11" dirty="0">
                <a:solidFill>
                  <a:srgbClr val="585858"/>
                </a:solidFill>
                <a:latin typeface="Calibri"/>
                <a:cs typeface="Calibri"/>
              </a:rPr>
              <a:t>Doing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8389" y="2409952"/>
            <a:ext cx="2400195" cy="314960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>
              <a:lnSpc>
                <a:spcPts val="2375"/>
              </a:lnSpc>
            </a:pPr>
            <a:r>
              <a:rPr sz="2300" spc="7" dirty="0">
                <a:solidFill>
                  <a:srgbClr val="585858"/>
                </a:solidFill>
                <a:latin typeface="Calibri"/>
                <a:cs typeface="Calibri"/>
              </a:rPr>
              <a:t>business with Japan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692" y="3237483"/>
            <a:ext cx="755005" cy="314960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>
              <a:lnSpc>
                <a:spcPts val="2375"/>
              </a:lnSpc>
            </a:pPr>
            <a:r>
              <a:rPr sz="2300" spc="11" dirty="0">
                <a:solidFill>
                  <a:srgbClr val="585858"/>
                </a:solidFill>
                <a:latin typeface="Calibri"/>
                <a:cs typeface="Calibri"/>
              </a:rPr>
              <a:t>Doing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8389" y="3237483"/>
            <a:ext cx="2044523" cy="314960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>
              <a:lnSpc>
                <a:spcPts val="2375"/>
              </a:lnSpc>
            </a:pPr>
            <a:r>
              <a:rPr sz="2300" spc="6" dirty="0">
                <a:solidFill>
                  <a:srgbClr val="585858"/>
                </a:solidFill>
                <a:latin typeface="Calibri"/>
                <a:cs typeface="Calibri"/>
              </a:rPr>
              <a:t>business with US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5E30EB7-0E5D-4762-A0A1-270D1448FB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2069037" cy="14620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066800" y="844355"/>
            <a:ext cx="4604227" cy="973701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27" dirty="0">
                <a:solidFill>
                  <a:srgbClr val="B88300"/>
                </a:solidFill>
                <a:latin typeface="Calibri Light"/>
                <a:cs typeface="Calibri Light"/>
              </a:rPr>
              <a:t>Making business around the World</a:t>
            </a:r>
            <a:endParaRPr sz="2600" b="1" dirty="0">
              <a:latin typeface="Calibri Light"/>
              <a:cs typeface="Calibri Light"/>
            </a:endParaRPr>
          </a:p>
          <a:p>
            <a:pPr marL="12700" marR="49606">
              <a:lnSpc>
                <a:spcPct val="95825"/>
              </a:lnSpc>
              <a:spcBef>
                <a:spcPts val="2185"/>
              </a:spcBef>
            </a:pPr>
            <a:endParaRPr sz="23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B268A87-9703-4F7F-90D9-4CA7DF7F8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366" y="176708"/>
            <a:ext cx="2069037" cy="1462087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FFC2101-E446-4FDF-86CE-E3CBBBAE6717}"/>
              </a:ext>
            </a:extLst>
          </p:cNvPr>
          <p:cNvSpPr txBox="1"/>
          <p:nvPr/>
        </p:nvSpPr>
        <p:spPr>
          <a:xfrm>
            <a:off x="740481" y="1957247"/>
            <a:ext cx="86039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dirty="0"/>
              <a:t>Every culture is different and has different styles of etiquette.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dirty="0"/>
              <a:t>There are misunderstandings, even between similar cultures.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dirty="0"/>
              <a:t>Remember that  a poor first impression could leave your prospective partner or customer with a bad feeling.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dirty="0"/>
              <a:t> Knowing the right etiquette can help you avoid this and save you a great deal.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5663184" y="2350007"/>
            <a:ext cx="3941064" cy="3412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59968" y="1592452"/>
            <a:ext cx="479636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</a:t>
            </a:r>
            <a:endParaRPr sz="2600" b="1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47297" y="1592452"/>
            <a:ext cx="82621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0" dirty="0">
                <a:solidFill>
                  <a:srgbClr val="FF0000"/>
                </a:solidFill>
                <a:latin typeface="Calibri Light"/>
                <a:cs typeface="Calibri Light"/>
              </a:rPr>
              <a:t>Japan</a:t>
            </a:r>
            <a:endParaRPr sz="2600" dirty="0">
              <a:solidFill>
                <a:srgbClr val="FF0000"/>
              </a:solidFill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365" y="2403119"/>
            <a:ext cx="4491914" cy="3428060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 marR="39622">
              <a:lnSpc>
                <a:spcPts val="2375"/>
              </a:lnSpc>
            </a:pPr>
            <a:r>
              <a:rPr sz="2300" spc="7" dirty="0">
                <a:solidFill>
                  <a:srgbClr val="FF0000"/>
                </a:solidFill>
                <a:latin typeface="Calibri"/>
                <a:cs typeface="Calibri"/>
              </a:rPr>
              <a:t>Silence is Golden</a:t>
            </a:r>
            <a:endParaRPr sz="2300" dirty="0">
              <a:latin typeface="Calibri"/>
              <a:cs typeface="Calibri"/>
            </a:endParaRPr>
          </a:p>
          <a:p>
            <a:pPr marL="12700" marR="21702">
              <a:lnSpc>
                <a:spcPts val="2460"/>
              </a:lnSpc>
              <a:spcBef>
                <a:spcPts val="727"/>
              </a:spcBef>
            </a:pP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In a business setting, silence is valued over an overabundance of talking.</a:t>
            </a:r>
            <a:endParaRPr sz="2300" dirty="0">
              <a:latin typeface="Calibri"/>
              <a:cs typeface="Calibri"/>
            </a:endParaRPr>
          </a:p>
          <a:p>
            <a:pPr marL="12700" marR="450105">
              <a:lnSpc>
                <a:spcPts val="2807"/>
              </a:lnSpc>
              <a:spcBef>
                <a:spcPts val="680"/>
              </a:spcBef>
            </a:pPr>
            <a:r>
              <a:rPr sz="2300" spc="-2" dirty="0">
                <a:solidFill>
                  <a:srgbClr val="585858"/>
                </a:solidFill>
                <a:latin typeface="Calibri"/>
                <a:cs typeface="Calibri"/>
              </a:rPr>
              <a:t>Silence is linked to credibility, as </a:t>
            </a:r>
            <a:endParaRPr sz="2300" dirty="0">
              <a:latin typeface="Calibri"/>
              <a:cs typeface="Calibri"/>
            </a:endParaRPr>
          </a:p>
          <a:p>
            <a:pPr marL="12700" marR="450105">
              <a:lnSpc>
                <a:spcPts val="2807"/>
              </a:lnSpc>
            </a:pPr>
            <a:r>
              <a:rPr sz="2300" spc="5" dirty="0">
                <a:solidFill>
                  <a:srgbClr val="585858"/>
                </a:solidFill>
                <a:latin typeface="Calibri"/>
                <a:cs typeface="Calibri"/>
              </a:rPr>
              <a:t>it speaks loudly about wisdom </a:t>
            </a:r>
            <a:endParaRPr sz="2300" dirty="0">
              <a:latin typeface="Calibri"/>
              <a:cs typeface="Calibri"/>
            </a:endParaRPr>
          </a:p>
          <a:p>
            <a:pPr marL="12700" marR="450105">
              <a:lnSpc>
                <a:spcPts val="2807"/>
              </a:lnSpc>
            </a:pPr>
            <a:r>
              <a:rPr sz="2300" spc="5" dirty="0">
                <a:solidFill>
                  <a:srgbClr val="585858"/>
                </a:solidFill>
                <a:latin typeface="Calibri"/>
                <a:cs typeface="Calibri"/>
              </a:rPr>
              <a:t>and emotional self-control.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  <a:spcBef>
                <a:spcPts val="501"/>
              </a:spcBef>
            </a:pPr>
            <a:r>
              <a:rPr sz="2300" spc="5" dirty="0">
                <a:solidFill>
                  <a:srgbClr val="585858"/>
                </a:solidFill>
                <a:latin typeface="Calibri"/>
                <a:cs typeface="Calibri"/>
              </a:rPr>
              <a:t>In times of stress during a meeting, 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</a:pPr>
            <a:r>
              <a:rPr sz="2300" spc="3" dirty="0">
                <a:solidFill>
                  <a:srgbClr val="585858"/>
                </a:solidFill>
                <a:latin typeface="Calibri"/>
                <a:cs typeface="Calibri"/>
              </a:rPr>
              <a:t>the Japanese will often resort to 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</a:pP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silence in order to release the 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</a:pPr>
            <a:r>
              <a:rPr sz="2300" spc="5" dirty="0">
                <a:solidFill>
                  <a:srgbClr val="585858"/>
                </a:solidFill>
                <a:latin typeface="Calibri"/>
                <a:cs typeface="Calibri"/>
              </a:rPr>
              <a:t>tension in the room.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70D7E67-9856-49A5-9164-9163DA72A8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716" y="300129"/>
            <a:ext cx="1828800" cy="12923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6096000" y="2467355"/>
            <a:ext cx="3578352" cy="33406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9968" y="1592452"/>
            <a:ext cx="479636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7297" y="1592452"/>
            <a:ext cx="82621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0" dirty="0">
                <a:solidFill>
                  <a:srgbClr val="B88300"/>
                </a:solidFill>
                <a:latin typeface="Calibri Light"/>
                <a:cs typeface="Calibri Light"/>
              </a:rPr>
              <a:t>Japan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0999" y="2313051"/>
            <a:ext cx="4952011" cy="3427907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4223" marR="39622">
              <a:lnSpc>
                <a:spcPts val="2375"/>
              </a:lnSpc>
            </a:pPr>
            <a:r>
              <a:rPr sz="2300" b="1" spc="6" dirty="0">
                <a:solidFill>
                  <a:srgbClr val="FF0000"/>
                </a:solidFill>
                <a:latin typeface="Calibri"/>
                <a:cs typeface="Calibri"/>
              </a:rPr>
              <a:t>Business Cards are important</a:t>
            </a:r>
            <a:endParaRPr sz="2300">
              <a:latin typeface="Calibri"/>
              <a:cs typeface="Calibri"/>
            </a:endParaRPr>
          </a:p>
          <a:p>
            <a:pPr marL="12700" marR="412924">
              <a:lnSpc>
                <a:spcPts val="2807"/>
              </a:lnSpc>
              <a:spcBef>
                <a:spcPts val="613"/>
              </a:spcBef>
            </a:pPr>
            <a:r>
              <a:rPr sz="2300" spc="2" dirty="0">
                <a:solidFill>
                  <a:srgbClr val="585858"/>
                </a:solidFill>
                <a:latin typeface="Calibri"/>
                <a:cs typeface="Calibri"/>
              </a:rPr>
              <a:t>For Japanese business professionals, </a:t>
            </a:r>
            <a:endParaRPr sz="2300">
              <a:latin typeface="Calibri"/>
              <a:cs typeface="Calibri"/>
            </a:endParaRPr>
          </a:p>
          <a:p>
            <a:pPr marL="12700" marR="412924">
              <a:lnSpc>
                <a:spcPts val="2807"/>
              </a:lnSpc>
            </a:pPr>
            <a:r>
              <a:rPr sz="2300" spc="3" dirty="0">
                <a:solidFill>
                  <a:srgbClr val="585858"/>
                </a:solidFill>
                <a:latin typeface="Calibri"/>
                <a:cs typeface="Calibri"/>
              </a:rPr>
              <a:t>a business card is an extension of </a:t>
            </a:r>
            <a:endParaRPr sz="2300">
              <a:latin typeface="Calibri"/>
              <a:cs typeface="Calibri"/>
            </a:endParaRPr>
          </a:p>
          <a:p>
            <a:pPr marL="12700" marR="412924">
              <a:lnSpc>
                <a:spcPts val="2807"/>
              </a:lnSpc>
            </a:pP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their identity.</a:t>
            </a:r>
            <a:endParaRPr sz="2300">
              <a:latin typeface="Calibri"/>
              <a:cs typeface="Calibri"/>
            </a:endParaRPr>
          </a:p>
          <a:p>
            <a:pPr marL="12700" marR="179498" algn="just">
              <a:lnSpc>
                <a:spcPts val="2807"/>
              </a:lnSpc>
              <a:spcBef>
                <a:spcPts val="499"/>
              </a:spcBef>
            </a:pP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Accept the card with both hands, </a:t>
            </a:r>
            <a:endParaRPr sz="2300">
              <a:latin typeface="Calibri"/>
              <a:cs typeface="Calibri"/>
            </a:endParaRPr>
          </a:p>
          <a:p>
            <a:pPr marL="12700" marR="179498" algn="just">
              <a:lnSpc>
                <a:spcPts val="2807"/>
              </a:lnSpc>
            </a:pPr>
            <a:r>
              <a:rPr sz="2300" spc="2" dirty="0">
                <a:solidFill>
                  <a:srgbClr val="585858"/>
                </a:solidFill>
                <a:latin typeface="Calibri"/>
                <a:cs typeface="Calibri"/>
              </a:rPr>
              <a:t>briefly read it and place it in your </a:t>
            </a:r>
            <a:endParaRPr sz="2300">
              <a:latin typeface="Calibri"/>
              <a:cs typeface="Calibri"/>
            </a:endParaRPr>
          </a:p>
          <a:p>
            <a:pPr marL="12700" marR="179498" algn="just">
              <a:lnSpc>
                <a:spcPts val="2807"/>
              </a:lnSpc>
            </a:pPr>
            <a:r>
              <a:rPr sz="2300" spc="2" dirty="0">
                <a:solidFill>
                  <a:srgbClr val="585858"/>
                </a:solidFill>
                <a:latin typeface="Calibri"/>
                <a:cs typeface="Calibri"/>
              </a:rPr>
              <a:t>business card holder if you are </a:t>
            </a:r>
            <a:endParaRPr sz="2300">
              <a:latin typeface="Calibri"/>
              <a:cs typeface="Calibri"/>
            </a:endParaRPr>
          </a:p>
          <a:p>
            <a:pPr marL="12700" marR="179498" algn="just">
              <a:lnSpc>
                <a:spcPts val="2807"/>
              </a:lnSpc>
            </a:pPr>
            <a:r>
              <a:rPr sz="2300" spc="3" dirty="0">
                <a:solidFill>
                  <a:srgbClr val="585858"/>
                </a:solidFill>
                <a:latin typeface="Calibri"/>
                <a:cs typeface="Calibri"/>
              </a:rPr>
              <a:t>standing.</a:t>
            </a:r>
            <a:endParaRPr sz="2300">
              <a:latin typeface="Calibri"/>
              <a:cs typeface="Calibri"/>
            </a:endParaRPr>
          </a:p>
          <a:p>
            <a:pPr marL="12700" indent="65532">
              <a:lnSpc>
                <a:spcPts val="2807"/>
              </a:lnSpc>
              <a:spcBef>
                <a:spcPts val="503"/>
              </a:spcBef>
            </a:pPr>
            <a:r>
              <a:rPr sz="2300" spc="2" dirty="0">
                <a:solidFill>
                  <a:srgbClr val="585858"/>
                </a:solidFill>
                <a:latin typeface="Calibri"/>
                <a:cs typeface="Calibri"/>
              </a:rPr>
              <a:t>if you are seated, place it on the table 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</a:pPr>
            <a:r>
              <a:rPr sz="2300" spc="-42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2300" spc="9" dirty="0">
                <a:solidFill>
                  <a:srgbClr val="585858"/>
                </a:solidFill>
                <a:latin typeface="Calibri"/>
                <a:cs typeface="Calibri"/>
              </a:rPr>
              <a:t>or</a:t>
            </a: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2300" spc="2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du</a:t>
            </a:r>
            <a:r>
              <a:rPr sz="2300" spc="-5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2300" spc="-25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tion</a:t>
            </a:r>
            <a:r>
              <a:rPr sz="2300" spc="8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-9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2300" spc="19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2300" spc="2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meeting</a:t>
            </a:r>
            <a:r>
              <a:rPr sz="2300" spc="46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and</a:t>
            </a:r>
            <a:r>
              <a:rPr sz="2300" spc="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8" dirty="0">
                <a:solidFill>
                  <a:srgbClr val="585858"/>
                </a:solidFill>
                <a:latin typeface="Calibri"/>
                <a:cs typeface="Calibri"/>
              </a:rPr>
              <a:t>th</a:t>
            </a:r>
            <a:r>
              <a:rPr sz="2300" spc="15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2300" spc="11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807"/>
              </a:lnSpc>
            </a:pPr>
            <a:r>
              <a:rPr sz="2300" spc="-1" dirty="0">
                <a:solidFill>
                  <a:srgbClr val="585858"/>
                </a:solidFill>
                <a:latin typeface="Calibri"/>
                <a:cs typeface="Calibri"/>
              </a:rPr>
              <a:t>place it in your business card holder.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143" y="3746815"/>
            <a:ext cx="170180" cy="314960"/>
          </a:xfrm>
          <a:prstGeom prst="rect">
            <a:avLst/>
          </a:prstGeom>
        </p:spPr>
        <p:txBody>
          <a:bodyPr wrap="square" lIns="0" tIns="15398" rIns="0" bIns="0" rtlCol="0">
            <a:noAutofit/>
          </a:bodyPr>
          <a:lstStyle/>
          <a:p>
            <a:pPr marL="12700">
              <a:lnSpc>
                <a:spcPts val="2425"/>
              </a:lnSpc>
            </a:pPr>
            <a:r>
              <a:rPr sz="2300" spc="7" dirty="0">
                <a:solidFill>
                  <a:srgbClr val="585858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143" y="4784913"/>
            <a:ext cx="170180" cy="314960"/>
          </a:xfrm>
          <a:prstGeom prst="rect">
            <a:avLst/>
          </a:prstGeom>
        </p:spPr>
        <p:txBody>
          <a:bodyPr wrap="square" lIns="0" tIns="15398" rIns="0" bIns="0" rtlCol="0">
            <a:noAutofit/>
          </a:bodyPr>
          <a:lstStyle/>
          <a:p>
            <a:pPr marL="12700">
              <a:lnSpc>
                <a:spcPts val="2425"/>
              </a:lnSpc>
            </a:pPr>
            <a:r>
              <a:rPr sz="2300" spc="7" dirty="0">
                <a:solidFill>
                  <a:srgbClr val="585858"/>
                </a:solidFill>
                <a:latin typeface="Arial"/>
                <a:cs typeface="Arial"/>
              </a:rPr>
              <a:t>•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D65B43E6-6CC3-4792-BEB1-508ECAE710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176" y="246351"/>
            <a:ext cx="1378109" cy="9738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6624828" y="1731264"/>
            <a:ext cx="3142487" cy="407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59968" y="1592452"/>
            <a:ext cx="479636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47297" y="1592452"/>
            <a:ext cx="82621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0" dirty="0">
                <a:solidFill>
                  <a:srgbClr val="B88300"/>
                </a:solidFill>
                <a:latin typeface="Calibri Light"/>
                <a:cs typeface="Calibri Light"/>
              </a:rPr>
              <a:t>Japan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78736" y="2393630"/>
            <a:ext cx="4712705" cy="2078863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4223" marR="39622">
              <a:lnSpc>
                <a:spcPts val="2375"/>
              </a:lnSpc>
            </a:pPr>
            <a:r>
              <a:rPr sz="2300" spc="7" dirty="0">
                <a:solidFill>
                  <a:srgbClr val="FF0000"/>
                </a:solidFill>
                <a:latin typeface="Calibri"/>
                <a:cs typeface="Calibri"/>
              </a:rPr>
              <a:t>Age equals Seniority</a:t>
            </a:r>
            <a:endParaRPr sz="2300" dirty="0">
              <a:latin typeface="Calibri"/>
              <a:cs typeface="Calibri"/>
            </a:endParaRPr>
          </a:p>
          <a:p>
            <a:pPr marL="12700" marR="16115">
              <a:lnSpc>
                <a:spcPts val="2807"/>
              </a:lnSpc>
              <a:spcBef>
                <a:spcPts val="613"/>
              </a:spcBef>
            </a:pPr>
            <a:r>
              <a:rPr sz="2300" spc="-3" dirty="0">
                <a:solidFill>
                  <a:srgbClr val="585858"/>
                </a:solidFill>
                <a:latin typeface="Calibri"/>
                <a:cs typeface="Calibri"/>
              </a:rPr>
              <a:t>Treat older executives with a more </a:t>
            </a:r>
            <a:endParaRPr sz="2300" dirty="0">
              <a:latin typeface="Calibri"/>
              <a:cs typeface="Calibri"/>
            </a:endParaRPr>
          </a:p>
          <a:p>
            <a:pPr marL="12700" marR="16115">
              <a:lnSpc>
                <a:spcPts val="2807"/>
              </a:lnSpc>
            </a:pPr>
            <a:r>
              <a:rPr sz="2300" dirty="0">
                <a:solidFill>
                  <a:srgbClr val="585858"/>
                </a:solidFill>
                <a:latin typeface="Calibri"/>
                <a:cs typeface="Calibri"/>
              </a:rPr>
              <a:t>marked deference than you do </a:t>
            </a:r>
            <a:endParaRPr sz="2300" dirty="0">
              <a:latin typeface="Calibri"/>
              <a:cs typeface="Calibri"/>
            </a:endParaRPr>
          </a:p>
          <a:p>
            <a:pPr marL="12700" marR="16115">
              <a:lnSpc>
                <a:spcPts val="2807"/>
              </a:lnSpc>
            </a:pP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younger ones in the group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ts val="2460"/>
              </a:lnSpc>
              <a:spcBef>
                <a:spcPts val="611"/>
              </a:spcBef>
            </a:pPr>
            <a:endParaRPr lang="es-EC" sz="2300" spc="1" dirty="0">
              <a:solidFill>
                <a:srgbClr val="585858"/>
              </a:solidFill>
              <a:latin typeface="Calibri"/>
              <a:cs typeface="Calibri"/>
            </a:endParaRPr>
          </a:p>
          <a:p>
            <a:pPr marL="12700">
              <a:lnSpc>
                <a:spcPts val="2460"/>
              </a:lnSpc>
              <a:spcBef>
                <a:spcPts val="611"/>
              </a:spcBef>
            </a:pPr>
            <a:r>
              <a:rPr sz="2300" spc="1" dirty="0">
                <a:solidFill>
                  <a:srgbClr val="585858"/>
                </a:solidFill>
                <a:latin typeface="Calibri"/>
                <a:cs typeface="Calibri"/>
              </a:rPr>
              <a:t>Be sure to greet the most senior person before you greet others.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8736" y="5265548"/>
            <a:ext cx="2932520" cy="627380"/>
          </a:xfrm>
          <a:prstGeom prst="rect">
            <a:avLst/>
          </a:prstGeom>
        </p:spPr>
        <p:txBody>
          <a:bodyPr wrap="square" lIns="0" tIns="15049" rIns="0" bIns="0" rtlCol="0">
            <a:noAutofit/>
          </a:bodyPr>
          <a:lstStyle/>
          <a:p>
            <a:pPr marL="12700">
              <a:lnSpc>
                <a:spcPts val="2370"/>
              </a:lnSpc>
            </a:pPr>
            <a:r>
              <a:rPr sz="2300" spc="0" dirty="0">
                <a:solidFill>
                  <a:srgbClr val="585858"/>
                </a:solidFill>
                <a:latin typeface="Calibri"/>
                <a:cs typeface="Calibri"/>
              </a:rPr>
              <a:t>Also offer your business</a:t>
            </a:r>
            <a:endParaRPr sz="2300" dirty="0">
              <a:latin typeface="Calibri"/>
              <a:cs typeface="Calibri"/>
            </a:endParaRPr>
          </a:p>
          <a:p>
            <a:pPr marL="12700" marR="43434">
              <a:lnSpc>
                <a:spcPts val="2460"/>
              </a:lnSpc>
              <a:spcBef>
                <a:spcPts val="4"/>
              </a:spcBef>
            </a:pPr>
            <a:r>
              <a:rPr sz="2300" spc="1" dirty="0">
                <a:solidFill>
                  <a:srgbClr val="585858"/>
                </a:solidFill>
                <a:latin typeface="Calibri"/>
                <a:cs typeface="Calibri"/>
              </a:rPr>
              <a:t>senior person first.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2236" y="5264279"/>
            <a:ext cx="1346346" cy="314959"/>
          </a:xfrm>
          <a:prstGeom prst="rect">
            <a:avLst/>
          </a:prstGeom>
        </p:spPr>
        <p:txBody>
          <a:bodyPr wrap="square" lIns="0" tIns="15049" rIns="0" bIns="0" rtlCol="0">
            <a:noAutofit/>
          </a:bodyPr>
          <a:lstStyle/>
          <a:p>
            <a:pPr marL="12700">
              <a:lnSpc>
                <a:spcPts val="2370"/>
              </a:lnSpc>
            </a:pPr>
            <a:r>
              <a:rPr sz="2300" dirty="0">
                <a:solidFill>
                  <a:srgbClr val="585858"/>
                </a:solidFill>
                <a:latin typeface="Calibri"/>
                <a:cs typeface="Calibri"/>
              </a:rPr>
              <a:t>card to the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16740DE8-40AA-4D0F-8B3B-B0D491717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232283"/>
            <a:ext cx="1478077" cy="10444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6624828" y="1731264"/>
            <a:ext cx="3142487" cy="407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9968" y="1592452"/>
            <a:ext cx="479636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</a:t>
            </a:r>
            <a:endParaRPr sz="2600" b="1" dirty="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7297" y="1592452"/>
            <a:ext cx="82621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10" dirty="0">
                <a:solidFill>
                  <a:srgbClr val="B88300"/>
                </a:solidFill>
                <a:latin typeface="Calibri Light"/>
                <a:cs typeface="Calibri Light"/>
              </a:rPr>
              <a:t>Japan</a:t>
            </a:r>
            <a:endParaRPr sz="2600" b="1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0999" y="2313051"/>
            <a:ext cx="4740172" cy="2804287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4223" marR="614034" algn="just">
              <a:lnSpc>
                <a:spcPts val="2375"/>
              </a:lnSpc>
            </a:pPr>
            <a:r>
              <a:rPr sz="2300" spc="2" dirty="0">
                <a:solidFill>
                  <a:srgbClr val="FF0000"/>
                </a:solidFill>
                <a:latin typeface="Calibri"/>
                <a:cs typeface="Calibri"/>
              </a:rPr>
              <a:t>Japan is a group orientated culture</a:t>
            </a:r>
            <a:endParaRPr sz="2300" dirty="0">
              <a:latin typeface="Calibri"/>
              <a:cs typeface="Calibri"/>
            </a:endParaRPr>
          </a:p>
          <a:p>
            <a:pPr marL="12700" marR="281731" algn="just">
              <a:lnSpc>
                <a:spcPct val="101725"/>
              </a:lnSpc>
              <a:spcBef>
                <a:spcPts val="386"/>
              </a:spcBef>
            </a:pPr>
            <a:r>
              <a:rPr sz="2300" spc="3" dirty="0">
                <a:latin typeface="Calibri"/>
                <a:cs typeface="Calibri"/>
              </a:rPr>
              <a:t>Don't drive too hard on decisions and</a:t>
            </a:r>
            <a:r>
              <a:rPr lang="es-EC" sz="2300" spc="3" dirty="0">
                <a:latin typeface="Calibri"/>
                <a:cs typeface="Calibri"/>
              </a:rPr>
              <a:t> </a:t>
            </a:r>
            <a:r>
              <a:rPr sz="2300" spc="11" dirty="0">
                <a:latin typeface="Calibri"/>
                <a:cs typeface="Calibri"/>
              </a:rPr>
              <a:t>deadlines.</a:t>
            </a:r>
            <a:endParaRPr sz="2300" dirty="0">
              <a:latin typeface="Calibri"/>
              <a:cs typeface="Calibri"/>
            </a:endParaRPr>
          </a:p>
          <a:p>
            <a:pPr marL="12700" marR="417046">
              <a:lnSpc>
                <a:spcPts val="2460"/>
              </a:lnSpc>
              <a:spcBef>
                <a:spcPts val="721"/>
              </a:spcBef>
            </a:pPr>
            <a:r>
              <a:rPr sz="2300" spc="6" dirty="0">
                <a:latin typeface="Calibri"/>
                <a:cs typeface="Calibri"/>
              </a:rPr>
              <a:t>Japanese decision-making style is by consensus.</a:t>
            </a:r>
            <a:endParaRPr sz="2300" dirty="0">
              <a:latin typeface="Calibri"/>
              <a:cs typeface="Calibri"/>
            </a:endParaRPr>
          </a:p>
          <a:p>
            <a:pPr marL="12700" algn="just">
              <a:lnSpc>
                <a:spcPts val="2460"/>
              </a:lnSpc>
              <a:spcBef>
                <a:spcPts val="793"/>
              </a:spcBef>
            </a:pPr>
            <a:r>
              <a:rPr sz="2300" spc="3" dirty="0">
                <a:latin typeface="Calibri"/>
                <a:cs typeface="Calibri"/>
              </a:rPr>
              <a:t>Try to speed up the process may appear to be disrespectful of their way of doing business.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DEAA565-05B4-40AC-AE9C-C16B743C0F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52326"/>
            <a:ext cx="1478077" cy="10444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5792724" y="2372868"/>
            <a:ext cx="3938016" cy="2514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9968" y="1592452"/>
            <a:ext cx="479636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22" dirty="0">
                <a:solidFill>
                  <a:srgbClr val="B88300"/>
                </a:solidFill>
                <a:latin typeface="Calibri Light"/>
                <a:cs typeface="Calibri Light"/>
              </a:rPr>
              <a:t>Etiquette Rules: Doing business with</a:t>
            </a:r>
            <a:endParaRPr sz="2600" b="1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47297" y="1592452"/>
            <a:ext cx="614879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b="1" spc="-18" dirty="0">
                <a:solidFill>
                  <a:srgbClr val="0070C0"/>
                </a:solidFill>
                <a:latin typeface="Calibri Light"/>
                <a:cs typeface="Calibri Light"/>
              </a:rPr>
              <a:t>USA</a:t>
            </a:r>
            <a:endParaRPr sz="2600" b="1" dirty="0">
              <a:solidFill>
                <a:srgbClr val="0070C0"/>
              </a:solidFill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3234" y="2518589"/>
            <a:ext cx="5016310" cy="1040764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 marR="52322">
              <a:lnSpc>
                <a:spcPts val="2375"/>
              </a:lnSpc>
            </a:pPr>
            <a:r>
              <a:rPr sz="2300" spc="1" dirty="0">
                <a:solidFill>
                  <a:srgbClr val="FF0000"/>
                </a:solidFill>
                <a:latin typeface="Calibri"/>
                <a:cs typeface="Calibri"/>
              </a:rPr>
              <a:t>Individualism plays a key role in the US</a:t>
            </a:r>
            <a:endParaRPr sz="23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86"/>
              </a:spcBef>
            </a:pP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US culture emphasizes individual initiative</a:t>
            </a:r>
            <a:r>
              <a:rPr lang="es-EC" sz="2300" spc="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585858"/>
                </a:solidFill>
                <a:latin typeface="Calibri"/>
                <a:cs typeface="Calibri"/>
              </a:rPr>
              <a:t>and personal achievement.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9576" y="4114800"/>
            <a:ext cx="4977151" cy="1251178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>
              <a:lnSpc>
                <a:spcPts val="2375"/>
              </a:lnSpc>
            </a:pPr>
            <a:r>
              <a:rPr sz="2300" spc="6" dirty="0">
                <a:solidFill>
                  <a:srgbClr val="585858"/>
                </a:solidFill>
                <a:latin typeface="Calibri"/>
                <a:cs typeface="Calibri"/>
              </a:rPr>
              <a:t>Independence and self-reliance are highly</a:t>
            </a:r>
            <a:r>
              <a:rPr lang="es-EC" sz="2300" spc="6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3" dirty="0">
                <a:solidFill>
                  <a:srgbClr val="585858"/>
                </a:solidFill>
                <a:latin typeface="Calibri"/>
                <a:cs typeface="Calibri"/>
              </a:rPr>
              <a:t>valued and also extends to the workplace</a:t>
            </a:r>
            <a:r>
              <a:rPr lang="es-EC" sz="2300" spc="3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4" dirty="0">
                <a:solidFill>
                  <a:srgbClr val="585858"/>
                </a:solidFill>
                <a:latin typeface="Calibri"/>
                <a:cs typeface="Calibri"/>
              </a:rPr>
              <a:t>where business is frequently carried out</a:t>
            </a:r>
            <a:r>
              <a:rPr lang="es-EC" sz="2300" spc="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300" spc="-1" dirty="0">
                <a:solidFill>
                  <a:srgbClr val="585858"/>
                </a:solidFill>
                <a:latin typeface="Calibri"/>
                <a:cs typeface="Calibri"/>
              </a:rPr>
              <a:t>autonomously.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D535522-C6B8-4B9C-8732-66AD436A50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330" y="232283"/>
            <a:ext cx="1478077" cy="10444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737356" y="2826399"/>
            <a:ext cx="3304032" cy="1487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59968" y="1592452"/>
            <a:ext cx="1276514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25" dirty="0">
                <a:solidFill>
                  <a:srgbClr val="B88300"/>
                </a:solidFill>
                <a:latin typeface="Calibri Light"/>
                <a:cs typeface="Calibri Light"/>
              </a:rPr>
              <a:t>Etiquette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26579" y="1592452"/>
            <a:ext cx="864305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3" dirty="0">
                <a:solidFill>
                  <a:srgbClr val="B88300"/>
                </a:solidFill>
                <a:latin typeface="Calibri Light"/>
                <a:cs typeface="Calibri Light"/>
              </a:rPr>
              <a:t>Rules: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4436" y="1592452"/>
            <a:ext cx="839851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2" dirty="0">
                <a:solidFill>
                  <a:srgbClr val="B88300"/>
                </a:solidFill>
                <a:latin typeface="Calibri Light"/>
                <a:cs typeface="Calibri Light"/>
              </a:rPr>
              <a:t>Doing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13851" y="1592452"/>
            <a:ext cx="2265495" cy="356108"/>
          </a:xfrm>
          <a:prstGeom prst="rect">
            <a:avLst/>
          </a:prstGeom>
        </p:spPr>
        <p:txBody>
          <a:bodyPr wrap="square" lIns="0" tIns="17176" rIns="0" bIns="0" rtlCol="0">
            <a:noAutofit/>
          </a:bodyPr>
          <a:lstStyle/>
          <a:p>
            <a:pPr marL="12700">
              <a:lnSpc>
                <a:spcPts val="2705"/>
              </a:lnSpc>
            </a:pPr>
            <a:r>
              <a:rPr sz="2600" spc="-19" dirty="0">
                <a:solidFill>
                  <a:srgbClr val="B88300"/>
                </a:solidFill>
                <a:latin typeface="Calibri Light"/>
                <a:cs typeface="Calibri Light"/>
              </a:rPr>
              <a:t>business with US</a:t>
            </a:r>
            <a:endParaRPr sz="2600" dirty="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45051" y="2313051"/>
            <a:ext cx="4172028" cy="1040764"/>
          </a:xfrm>
          <a:prstGeom prst="rect">
            <a:avLst/>
          </a:prstGeom>
        </p:spPr>
        <p:txBody>
          <a:bodyPr wrap="square" lIns="0" tIns="15081" rIns="0" bIns="0" rtlCol="0">
            <a:noAutofit/>
          </a:bodyPr>
          <a:lstStyle/>
          <a:p>
            <a:pPr marL="12700" marR="52322">
              <a:lnSpc>
                <a:spcPts val="2375"/>
              </a:lnSpc>
            </a:pPr>
            <a:r>
              <a:rPr sz="2300" b="1" spc="5" dirty="0">
                <a:solidFill>
                  <a:srgbClr val="FF0000"/>
                </a:solidFill>
                <a:latin typeface="Calibri"/>
                <a:cs typeface="Calibri"/>
              </a:rPr>
              <a:t> Time is Money</a:t>
            </a:r>
            <a:endParaRPr sz="2300" b="1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86"/>
              </a:spcBef>
            </a:pPr>
            <a:r>
              <a:rPr sz="2300" spc="2" dirty="0">
                <a:latin typeface="Calibri"/>
                <a:cs typeface="Calibri"/>
              </a:rPr>
              <a:t>Deadlines are strictly adhered to in</a:t>
            </a:r>
            <a:endParaRPr sz="2300" dirty="0">
              <a:latin typeface="Calibri"/>
              <a:cs typeface="Calibri"/>
            </a:endParaRPr>
          </a:p>
          <a:p>
            <a:pPr marL="12700" marR="52322">
              <a:lnSpc>
                <a:spcPts val="2465"/>
              </a:lnSpc>
              <a:spcBef>
                <a:spcPts val="123"/>
              </a:spcBef>
            </a:pPr>
            <a:r>
              <a:rPr sz="2300" spc="5" dirty="0">
                <a:latin typeface="Calibri"/>
                <a:cs typeface="Calibri"/>
              </a:rPr>
              <a:t>American business culture.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6567" y="6476873"/>
            <a:ext cx="1851500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10" dirty="0">
                <a:solidFill>
                  <a:srgbClr val="888888"/>
                </a:solidFill>
                <a:latin typeface="Calibri"/>
                <a:cs typeface="Calibri"/>
              </a:rPr>
              <a:t>UNIT 3_CROSS CULTURAL BUSINESS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59037" y="6476873"/>
            <a:ext cx="106482" cy="148844"/>
          </a:xfrm>
          <a:prstGeom prst="rect">
            <a:avLst/>
          </a:prstGeom>
        </p:spPr>
        <p:txBody>
          <a:bodyPr wrap="square" lIns="0" tIns="6762" rIns="0" bIns="0" rtlCol="0">
            <a:noAutofit/>
          </a:bodyPr>
          <a:lstStyle/>
          <a:p>
            <a:pPr marL="12700">
              <a:lnSpc>
                <a:spcPts val="1065"/>
              </a:lnSpc>
            </a:pPr>
            <a:r>
              <a:rPr sz="950" spc="8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950">
              <a:latin typeface="Calibri"/>
              <a:cs typeface="Calibri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B3E96EF9-FDA2-44E8-A3EF-F69E6866BC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263935"/>
            <a:ext cx="1478077" cy="1044484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FE874C1D-A752-41A7-B1D9-FED68A5E29D7}"/>
              </a:ext>
            </a:extLst>
          </p:cNvPr>
          <p:cNvSpPr txBox="1"/>
          <p:nvPr/>
        </p:nvSpPr>
        <p:spPr>
          <a:xfrm>
            <a:off x="4395460" y="3962400"/>
            <a:ext cx="402127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5" dirty="0">
                <a:latin typeface="Calibri"/>
                <a:cs typeface="Calibri"/>
              </a:rPr>
              <a:t>It is a great emphasis on getting the best results in the quickest time.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561</Words>
  <Application>Microsoft Office PowerPoint</Application>
  <PresentationFormat>A4 (210 x 297 mm)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3</cp:revision>
  <dcterms:modified xsi:type="dcterms:W3CDTF">2020-05-16T21:49:43Z</dcterms:modified>
</cp:coreProperties>
</file>